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725"/>
  </p:normalViewPr>
  <p:slideViewPr>
    <p:cSldViewPr snapToGrid="0">
      <p:cViewPr varScale="1">
        <p:scale>
          <a:sx n="90" d="100"/>
          <a:sy n="90" d="100"/>
        </p:scale>
        <p:origin x="232"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957AB96-9E87-41FD-A73B-3337727C5BA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9D95C5B-3A26-47EF-9BBA-0D7B684D1E30}">
      <dgm:prSet/>
      <dgm:spPr/>
      <dgm:t>
        <a:bodyPr/>
        <a:lstStyle/>
        <a:p>
          <a:pPr>
            <a:lnSpc>
              <a:spcPct val="100000"/>
            </a:lnSpc>
          </a:pPr>
          <a:r>
            <a:rPr lang="en-US"/>
            <a:t>Prioritize Guest Satisfaction: With a significant number of listings receiving 5-star reviews, hosts should prioritize guest satisfaction by maintaining high standards of cleanliness, communication, and overall guest experience.</a:t>
          </a:r>
        </a:p>
      </dgm:t>
    </dgm:pt>
    <dgm:pt modelId="{B0835A09-6ED6-4CE5-9629-5E1834B5EAC2}" type="parTrans" cxnId="{10A875C1-7A9B-455F-91BE-A76B4D8B699A}">
      <dgm:prSet/>
      <dgm:spPr/>
      <dgm:t>
        <a:bodyPr/>
        <a:lstStyle/>
        <a:p>
          <a:endParaRPr lang="en-US"/>
        </a:p>
      </dgm:t>
    </dgm:pt>
    <dgm:pt modelId="{EF574254-73F8-42A0-86C5-F5C4710A3471}" type="sibTrans" cxnId="{10A875C1-7A9B-455F-91BE-A76B4D8B699A}">
      <dgm:prSet/>
      <dgm:spPr/>
      <dgm:t>
        <a:bodyPr/>
        <a:lstStyle/>
        <a:p>
          <a:endParaRPr lang="en-US"/>
        </a:p>
      </dgm:t>
    </dgm:pt>
    <dgm:pt modelId="{6B3A6886-A95D-4DA5-B073-654FE49AE26E}">
      <dgm:prSet/>
      <dgm:spPr/>
      <dgm:t>
        <a:bodyPr/>
        <a:lstStyle/>
        <a:p>
          <a:pPr>
            <a:lnSpc>
              <a:spcPct val="100000"/>
            </a:lnSpc>
          </a:pPr>
          <a:r>
            <a:rPr lang="en-US"/>
            <a:t>Price Strategically: Utilize insights from the pricing analysis to set competitive prices for listings. Understand market trends and adjust pricing accordingly to attract guests while maximizing revenue.</a:t>
          </a:r>
        </a:p>
      </dgm:t>
    </dgm:pt>
    <dgm:pt modelId="{F7B9A628-9FA6-4BA7-9E67-20BDE44C48B7}" type="parTrans" cxnId="{D2E19E72-862C-4EB1-84DA-710C378C617C}">
      <dgm:prSet/>
      <dgm:spPr/>
      <dgm:t>
        <a:bodyPr/>
        <a:lstStyle/>
        <a:p>
          <a:endParaRPr lang="en-US"/>
        </a:p>
      </dgm:t>
    </dgm:pt>
    <dgm:pt modelId="{B2917F23-76D0-4526-B225-7F3BFEAE7160}" type="sibTrans" cxnId="{D2E19E72-862C-4EB1-84DA-710C378C617C}">
      <dgm:prSet/>
      <dgm:spPr/>
      <dgm:t>
        <a:bodyPr/>
        <a:lstStyle/>
        <a:p>
          <a:endParaRPr lang="en-US"/>
        </a:p>
      </dgm:t>
    </dgm:pt>
    <dgm:pt modelId="{37760841-3DC6-4B25-B8CE-F32B30B98F84}">
      <dgm:prSet/>
      <dgm:spPr/>
      <dgm:t>
        <a:bodyPr/>
        <a:lstStyle/>
        <a:p>
          <a:pPr>
            <a:lnSpc>
              <a:spcPct val="100000"/>
            </a:lnSpc>
          </a:pPr>
          <a:r>
            <a:rPr lang="en-US"/>
            <a:t>Enhance Verification Processes: Aim to achieve Superhost status by meeting criteria such as maintaining high response rates, receiving positive reviews, and completing necessary verifications. Superhosts tend to receive more positive reviews, enhancing credibility and trust.</a:t>
          </a:r>
        </a:p>
      </dgm:t>
    </dgm:pt>
    <dgm:pt modelId="{8E375D29-200A-4F0E-A902-5B71E942B7EC}" type="parTrans" cxnId="{97F82A86-BCD8-49CF-9724-D152041F110E}">
      <dgm:prSet/>
      <dgm:spPr/>
      <dgm:t>
        <a:bodyPr/>
        <a:lstStyle/>
        <a:p>
          <a:endParaRPr lang="en-US"/>
        </a:p>
      </dgm:t>
    </dgm:pt>
    <dgm:pt modelId="{9F3B3253-9CC4-46F0-BDEB-ED94274623C0}" type="sibTrans" cxnId="{97F82A86-BCD8-49CF-9724-D152041F110E}">
      <dgm:prSet/>
      <dgm:spPr/>
      <dgm:t>
        <a:bodyPr/>
        <a:lstStyle/>
        <a:p>
          <a:endParaRPr lang="en-US"/>
        </a:p>
      </dgm:t>
    </dgm:pt>
    <dgm:pt modelId="{E866E7ED-3F65-42C3-912A-2FBDCA56203C}">
      <dgm:prSet/>
      <dgm:spPr/>
      <dgm:t>
        <a:bodyPr/>
        <a:lstStyle/>
        <a:p>
          <a:pPr>
            <a:lnSpc>
              <a:spcPct val="100000"/>
            </a:lnSpc>
          </a:pPr>
          <a:r>
            <a:rPr lang="en-US"/>
            <a:t>Optimize Response Time: Improve response times to guest inquiries, as faster responses are associated with higher guest satisfaction. Implement tools or strategies to streamline communication and increase booking conversion rates.</a:t>
          </a:r>
        </a:p>
      </dgm:t>
    </dgm:pt>
    <dgm:pt modelId="{A112025A-D791-448E-8AA4-ADB2B300175D}" type="parTrans" cxnId="{A3635C9A-359A-4FF1-84A1-7EBEBE339BD9}">
      <dgm:prSet/>
      <dgm:spPr/>
      <dgm:t>
        <a:bodyPr/>
        <a:lstStyle/>
        <a:p>
          <a:endParaRPr lang="en-US"/>
        </a:p>
      </dgm:t>
    </dgm:pt>
    <dgm:pt modelId="{6736C998-9679-46D0-9C0E-10D9ABF8DEFE}" type="sibTrans" cxnId="{A3635C9A-359A-4FF1-84A1-7EBEBE339BD9}">
      <dgm:prSet/>
      <dgm:spPr/>
      <dgm:t>
        <a:bodyPr/>
        <a:lstStyle/>
        <a:p>
          <a:endParaRPr lang="en-US"/>
        </a:p>
      </dgm:t>
    </dgm:pt>
    <dgm:pt modelId="{221D6A8F-7FD0-43DC-88E2-55213E2719C4}" type="pres">
      <dgm:prSet presAssocID="{5957AB96-9E87-41FD-A73B-3337727C5BAD}" presName="root" presStyleCnt="0">
        <dgm:presLayoutVars>
          <dgm:dir/>
          <dgm:resizeHandles val="exact"/>
        </dgm:presLayoutVars>
      </dgm:prSet>
      <dgm:spPr/>
    </dgm:pt>
    <dgm:pt modelId="{810D0E85-0A9B-4E01-B960-97B3C237EDDF}" type="pres">
      <dgm:prSet presAssocID="{D9D95C5B-3A26-47EF-9BBA-0D7B684D1E30}" presName="compNode" presStyleCnt="0"/>
      <dgm:spPr/>
    </dgm:pt>
    <dgm:pt modelId="{4F2147E0-0306-4F5C-B4EC-874F0C99C00C}" type="pres">
      <dgm:prSet presAssocID="{D9D95C5B-3A26-47EF-9BBA-0D7B684D1E30}" presName="bgRect" presStyleLbl="bgShp" presStyleIdx="0" presStyleCnt="4"/>
      <dgm:spPr/>
    </dgm:pt>
    <dgm:pt modelId="{F9DD6D7F-61B2-4599-B704-7128F36B74E3}" type="pres">
      <dgm:prSet presAssocID="{D9D95C5B-3A26-47EF-9BBA-0D7B684D1E3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r"/>
        </a:ext>
      </dgm:extLst>
    </dgm:pt>
    <dgm:pt modelId="{BAEDDD26-0FFD-476D-8C60-01957C9A13D6}" type="pres">
      <dgm:prSet presAssocID="{D9D95C5B-3A26-47EF-9BBA-0D7B684D1E30}" presName="spaceRect" presStyleCnt="0"/>
      <dgm:spPr/>
    </dgm:pt>
    <dgm:pt modelId="{B9D7B3D5-8BD5-40FC-8318-0250FF37CF38}" type="pres">
      <dgm:prSet presAssocID="{D9D95C5B-3A26-47EF-9BBA-0D7B684D1E30}" presName="parTx" presStyleLbl="revTx" presStyleIdx="0" presStyleCnt="4">
        <dgm:presLayoutVars>
          <dgm:chMax val="0"/>
          <dgm:chPref val="0"/>
        </dgm:presLayoutVars>
      </dgm:prSet>
      <dgm:spPr/>
    </dgm:pt>
    <dgm:pt modelId="{DE9D99CC-C3FD-4B25-A53F-5CEB4AE175E4}" type="pres">
      <dgm:prSet presAssocID="{EF574254-73F8-42A0-86C5-F5C4710A3471}" presName="sibTrans" presStyleCnt="0"/>
      <dgm:spPr/>
    </dgm:pt>
    <dgm:pt modelId="{A76D7166-C5A8-477B-A153-8396D1798006}" type="pres">
      <dgm:prSet presAssocID="{6B3A6886-A95D-4DA5-B073-654FE49AE26E}" presName="compNode" presStyleCnt="0"/>
      <dgm:spPr/>
    </dgm:pt>
    <dgm:pt modelId="{DC186807-0E15-4BB4-A3D2-4306B3B4F9E8}" type="pres">
      <dgm:prSet presAssocID="{6B3A6886-A95D-4DA5-B073-654FE49AE26E}" presName="bgRect" presStyleLbl="bgShp" presStyleIdx="1" presStyleCnt="4"/>
      <dgm:spPr/>
    </dgm:pt>
    <dgm:pt modelId="{3A01F9A1-556F-4DBF-B9D9-12D8A98353F3}" type="pres">
      <dgm:prSet presAssocID="{6B3A6886-A95D-4DA5-B073-654FE49AE2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Upward Trend"/>
        </a:ext>
      </dgm:extLst>
    </dgm:pt>
    <dgm:pt modelId="{DE27D13E-C385-4A46-89BA-6DDE4D722BE9}" type="pres">
      <dgm:prSet presAssocID="{6B3A6886-A95D-4DA5-B073-654FE49AE26E}" presName="spaceRect" presStyleCnt="0"/>
      <dgm:spPr/>
    </dgm:pt>
    <dgm:pt modelId="{7D005B4F-1106-40ED-BB3F-6F51BDC05A9A}" type="pres">
      <dgm:prSet presAssocID="{6B3A6886-A95D-4DA5-B073-654FE49AE26E}" presName="parTx" presStyleLbl="revTx" presStyleIdx="1" presStyleCnt="4">
        <dgm:presLayoutVars>
          <dgm:chMax val="0"/>
          <dgm:chPref val="0"/>
        </dgm:presLayoutVars>
      </dgm:prSet>
      <dgm:spPr/>
    </dgm:pt>
    <dgm:pt modelId="{7C975FC3-5BE8-4ADC-9E2E-D0BAAE1C0B5A}" type="pres">
      <dgm:prSet presAssocID="{B2917F23-76D0-4526-B225-7F3BFEAE7160}" presName="sibTrans" presStyleCnt="0"/>
      <dgm:spPr/>
    </dgm:pt>
    <dgm:pt modelId="{38A0D70F-F25E-42B1-B1F7-0293F5E9BDE9}" type="pres">
      <dgm:prSet presAssocID="{37760841-3DC6-4B25-B8CE-F32B30B98F84}" presName="compNode" presStyleCnt="0"/>
      <dgm:spPr/>
    </dgm:pt>
    <dgm:pt modelId="{E8251D87-FC30-4BD1-B8F9-AF1DDC784108}" type="pres">
      <dgm:prSet presAssocID="{37760841-3DC6-4B25-B8CE-F32B30B98F84}" presName="bgRect" presStyleLbl="bgShp" presStyleIdx="2" presStyleCnt="4"/>
      <dgm:spPr/>
    </dgm:pt>
    <dgm:pt modelId="{43FC3AFA-899A-4734-A9EF-0AE660CA9446}" type="pres">
      <dgm:prSet presAssocID="{37760841-3DC6-4B25-B8CE-F32B30B98F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33AA9E9F-69DD-4B15-A72E-5F8FA63D9561}" type="pres">
      <dgm:prSet presAssocID="{37760841-3DC6-4B25-B8CE-F32B30B98F84}" presName="spaceRect" presStyleCnt="0"/>
      <dgm:spPr/>
    </dgm:pt>
    <dgm:pt modelId="{768AB109-7183-4B7A-ACBA-028F89733D08}" type="pres">
      <dgm:prSet presAssocID="{37760841-3DC6-4B25-B8CE-F32B30B98F84}" presName="parTx" presStyleLbl="revTx" presStyleIdx="2" presStyleCnt="4">
        <dgm:presLayoutVars>
          <dgm:chMax val="0"/>
          <dgm:chPref val="0"/>
        </dgm:presLayoutVars>
      </dgm:prSet>
      <dgm:spPr/>
    </dgm:pt>
    <dgm:pt modelId="{2F8850CA-5C73-4DD9-81F2-0B06D66A6295}" type="pres">
      <dgm:prSet presAssocID="{9F3B3253-9CC4-46F0-BDEB-ED94274623C0}" presName="sibTrans" presStyleCnt="0"/>
      <dgm:spPr/>
    </dgm:pt>
    <dgm:pt modelId="{C1630C0A-350D-4296-8A4E-867D10642058}" type="pres">
      <dgm:prSet presAssocID="{E866E7ED-3F65-42C3-912A-2FBDCA56203C}" presName="compNode" presStyleCnt="0"/>
      <dgm:spPr/>
    </dgm:pt>
    <dgm:pt modelId="{310E4027-9BF8-4DE8-94F3-C99823507D6C}" type="pres">
      <dgm:prSet presAssocID="{E866E7ED-3F65-42C3-912A-2FBDCA56203C}" presName="bgRect" presStyleLbl="bgShp" presStyleIdx="3" presStyleCnt="4"/>
      <dgm:spPr/>
    </dgm:pt>
    <dgm:pt modelId="{D15DE8AF-6E98-4E89-9D0C-DE6230279810}" type="pres">
      <dgm:prSet presAssocID="{E866E7ED-3F65-42C3-912A-2FBDCA5620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ie chart"/>
        </a:ext>
      </dgm:extLst>
    </dgm:pt>
    <dgm:pt modelId="{3C0E0E1A-B0F2-4A38-AC34-FB46DDAA0396}" type="pres">
      <dgm:prSet presAssocID="{E866E7ED-3F65-42C3-912A-2FBDCA56203C}" presName="spaceRect" presStyleCnt="0"/>
      <dgm:spPr/>
    </dgm:pt>
    <dgm:pt modelId="{A01D83A7-03F8-4AAD-9CB8-BA6BAF8562A5}" type="pres">
      <dgm:prSet presAssocID="{E866E7ED-3F65-42C3-912A-2FBDCA56203C}" presName="parTx" presStyleLbl="revTx" presStyleIdx="3" presStyleCnt="4">
        <dgm:presLayoutVars>
          <dgm:chMax val="0"/>
          <dgm:chPref val="0"/>
        </dgm:presLayoutVars>
      </dgm:prSet>
      <dgm:spPr/>
    </dgm:pt>
  </dgm:ptLst>
  <dgm:cxnLst>
    <dgm:cxn modelId="{70603B0B-DA23-437F-BEB5-CC516C31A416}" type="presOf" srcId="{6B3A6886-A95D-4DA5-B073-654FE49AE26E}" destId="{7D005B4F-1106-40ED-BB3F-6F51BDC05A9A}" srcOrd="0" destOrd="0" presId="urn:microsoft.com/office/officeart/2018/2/layout/IconVerticalSolidList"/>
    <dgm:cxn modelId="{0139821D-8DAF-4D3D-9DC2-2FC248EE6F06}" type="presOf" srcId="{37760841-3DC6-4B25-B8CE-F32B30B98F84}" destId="{768AB109-7183-4B7A-ACBA-028F89733D08}" srcOrd="0" destOrd="0" presId="urn:microsoft.com/office/officeart/2018/2/layout/IconVerticalSolidList"/>
    <dgm:cxn modelId="{868CE640-D42D-4835-AAD1-EFFCFD6AC756}" type="presOf" srcId="{5957AB96-9E87-41FD-A73B-3337727C5BAD}" destId="{221D6A8F-7FD0-43DC-88E2-55213E2719C4}" srcOrd="0" destOrd="0" presId="urn:microsoft.com/office/officeart/2018/2/layout/IconVerticalSolidList"/>
    <dgm:cxn modelId="{4F9B3E47-6610-4C87-A332-95B5A9EAA48A}" type="presOf" srcId="{E866E7ED-3F65-42C3-912A-2FBDCA56203C}" destId="{A01D83A7-03F8-4AAD-9CB8-BA6BAF8562A5}" srcOrd="0" destOrd="0" presId="urn:microsoft.com/office/officeart/2018/2/layout/IconVerticalSolidList"/>
    <dgm:cxn modelId="{D2E19E72-862C-4EB1-84DA-710C378C617C}" srcId="{5957AB96-9E87-41FD-A73B-3337727C5BAD}" destId="{6B3A6886-A95D-4DA5-B073-654FE49AE26E}" srcOrd="1" destOrd="0" parTransId="{F7B9A628-9FA6-4BA7-9E67-20BDE44C48B7}" sibTransId="{B2917F23-76D0-4526-B225-7F3BFEAE7160}"/>
    <dgm:cxn modelId="{97F82A86-BCD8-49CF-9724-D152041F110E}" srcId="{5957AB96-9E87-41FD-A73B-3337727C5BAD}" destId="{37760841-3DC6-4B25-B8CE-F32B30B98F84}" srcOrd="2" destOrd="0" parTransId="{8E375D29-200A-4F0E-A902-5B71E942B7EC}" sibTransId="{9F3B3253-9CC4-46F0-BDEB-ED94274623C0}"/>
    <dgm:cxn modelId="{A3635C9A-359A-4FF1-84A1-7EBEBE339BD9}" srcId="{5957AB96-9E87-41FD-A73B-3337727C5BAD}" destId="{E866E7ED-3F65-42C3-912A-2FBDCA56203C}" srcOrd="3" destOrd="0" parTransId="{A112025A-D791-448E-8AA4-ADB2B300175D}" sibTransId="{6736C998-9679-46D0-9C0E-10D9ABF8DEFE}"/>
    <dgm:cxn modelId="{72CC79A4-EE38-4B4A-9E2B-6E7E5F1AA65C}" type="presOf" srcId="{D9D95C5B-3A26-47EF-9BBA-0D7B684D1E30}" destId="{B9D7B3D5-8BD5-40FC-8318-0250FF37CF38}" srcOrd="0" destOrd="0" presId="urn:microsoft.com/office/officeart/2018/2/layout/IconVerticalSolidList"/>
    <dgm:cxn modelId="{10A875C1-7A9B-455F-91BE-A76B4D8B699A}" srcId="{5957AB96-9E87-41FD-A73B-3337727C5BAD}" destId="{D9D95C5B-3A26-47EF-9BBA-0D7B684D1E30}" srcOrd="0" destOrd="0" parTransId="{B0835A09-6ED6-4CE5-9629-5E1834B5EAC2}" sibTransId="{EF574254-73F8-42A0-86C5-F5C4710A3471}"/>
    <dgm:cxn modelId="{9694CB1C-CE63-4DB9-893E-D3BAECA143BA}" type="presParOf" srcId="{221D6A8F-7FD0-43DC-88E2-55213E2719C4}" destId="{810D0E85-0A9B-4E01-B960-97B3C237EDDF}" srcOrd="0" destOrd="0" presId="urn:microsoft.com/office/officeart/2018/2/layout/IconVerticalSolidList"/>
    <dgm:cxn modelId="{BE9AC702-6E0E-4422-AF96-4F700D2674DB}" type="presParOf" srcId="{810D0E85-0A9B-4E01-B960-97B3C237EDDF}" destId="{4F2147E0-0306-4F5C-B4EC-874F0C99C00C}" srcOrd="0" destOrd="0" presId="urn:microsoft.com/office/officeart/2018/2/layout/IconVerticalSolidList"/>
    <dgm:cxn modelId="{E9D18A10-C6AA-45BD-A30F-9D133466FA38}" type="presParOf" srcId="{810D0E85-0A9B-4E01-B960-97B3C237EDDF}" destId="{F9DD6D7F-61B2-4599-B704-7128F36B74E3}" srcOrd="1" destOrd="0" presId="urn:microsoft.com/office/officeart/2018/2/layout/IconVerticalSolidList"/>
    <dgm:cxn modelId="{78A5A633-5E37-4B9C-99E9-6F853E360EC4}" type="presParOf" srcId="{810D0E85-0A9B-4E01-B960-97B3C237EDDF}" destId="{BAEDDD26-0FFD-476D-8C60-01957C9A13D6}" srcOrd="2" destOrd="0" presId="urn:microsoft.com/office/officeart/2018/2/layout/IconVerticalSolidList"/>
    <dgm:cxn modelId="{48C3C1FF-64F5-4132-88E4-0E584FE0709F}" type="presParOf" srcId="{810D0E85-0A9B-4E01-B960-97B3C237EDDF}" destId="{B9D7B3D5-8BD5-40FC-8318-0250FF37CF38}" srcOrd="3" destOrd="0" presId="urn:microsoft.com/office/officeart/2018/2/layout/IconVerticalSolidList"/>
    <dgm:cxn modelId="{5A2AF0C8-3386-4C5B-8A65-C6DC3F03A12D}" type="presParOf" srcId="{221D6A8F-7FD0-43DC-88E2-55213E2719C4}" destId="{DE9D99CC-C3FD-4B25-A53F-5CEB4AE175E4}" srcOrd="1" destOrd="0" presId="urn:microsoft.com/office/officeart/2018/2/layout/IconVerticalSolidList"/>
    <dgm:cxn modelId="{BE741A57-4E75-4368-8085-48E0A8D85E70}" type="presParOf" srcId="{221D6A8F-7FD0-43DC-88E2-55213E2719C4}" destId="{A76D7166-C5A8-477B-A153-8396D1798006}" srcOrd="2" destOrd="0" presId="urn:microsoft.com/office/officeart/2018/2/layout/IconVerticalSolidList"/>
    <dgm:cxn modelId="{27C78B84-C529-4CB8-8F2B-B46051A18A54}" type="presParOf" srcId="{A76D7166-C5A8-477B-A153-8396D1798006}" destId="{DC186807-0E15-4BB4-A3D2-4306B3B4F9E8}" srcOrd="0" destOrd="0" presId="urn:microsoft.com/office/officeart/2018/2/layout/IconVerticalSolidList"/>
    <dgm:cxn modelId="{3AB9F64C-4A91-4AED-986B-5D3F73642D81}" type="presParOf" srcId="{A76D7166-C5A8-477B-A153-8396D1798006}" destId="{3A01F9A1-556F-4DBF-B9D9-12D8A98353F3}" srcOrd="1" destOrd="0" presId="urn:microsoft.com/office/officeart/2018/2/layout/IconVerticalSolidList"/>
    <dgm:cxn modelId="{9CB5AF04-AD23-4E9C-99C7-D389B9CE7550}" type="presParOf" srcId="{A76D7166-C5A8-477B-A153-8396D1798006}" destId="{DE27D13E-C385-4A46-89BA-6DDE4D722BE9}" srcOrd="2" destOrd="0" presId="urn:microsoft.com/office/officeart/2018/2/layout/IconVerticalSolidList"/>
    <dgm:cxn modelId="{25E81E5B-6302-45EB-A545-ABC6CF2DFE71}" type="presParOf" srcId="{A76D7166-C5A8-477B-A153-8396D1798006}" destId="{7D005B4F-1106-40ED-BB3F-6F51BDC05A9A}" srcOrd="3" destOrd="0" presId="urn:microsoft.com/office/officeart/2018/2/layout/IconVerticalSolidList"/>
    <dgm:cxn modelId="{465FD2AA-6456-4109-AB6C-52C2C85FFC4C}" type="presParOf" srcId="{221D6A8F-7FD0-43DC-88E2-55213E2719C4}" destId="{7C975FC3-5BE8-4ADC-9E2E-D0BAAE1C0B5A}" srcOrd="3" destOrd="0" presId="urn:microsoft.com/office/officeart/2018/2/layout/IconVerticalSolidList"/>
    <dgm:cxn modelId="{046F477E-AEF8-45D8-971D-EC7E0B79F89E}" type="presParOf" srcId="{221D6A8F-7FD0-43DC-88E2-55213E2719C4}" destId="{38A0D70F-F25E-42B1-B1F7-0293F5E9BDE9}" srcOrd="4" destOrd="0" presId="urn:microsoft.com/office/officeart/2018/2/layout/IconVerticalSolidList"/>
    <dgm:cxn modelId="{D3AB08D9-FF60-4C6E-BBA1-CCD54F5A9DDF}" type="presParOf" srcId="{38A0D70F-F25E-42B1-B1F7-0293F5E9BDE9}" destId="{E8251D87-FC30-4BD1-B8F9-AF1DDC784108}" srcOrd="0" destOrd="0" presId="urn:microsoft.com/office/officeart/2018/2/layout/IconVerticalSolidList"/>
    <dgm:cxn modelId="{631D7CDF-6F97-402B-96BC-B06ACE70572D}" type="presParOf" srcId="{38A0D70F-F25E-42B1-B1F7-0293F5E9BDE9}" destId="{43FC3AFA-899A-4734-A9EF-0AE660CA9446}" srcOrd="1" destOrd="0" presId="urn:microsoft.com/office/officeart/2018/2/layout/IconVerticalSolidList"/>
    <dgm:cxn modelId="{BE79447D-F91B-4D91-9406-FB46B15621D9}" type="presParOf" srcId="{38A0D70F-F25E-42B1-B1F7-0293F5E9BDE9}" destId="{33AA9E9F-69DD-4B15-A72E-5F8FA63D9561}" srcOrd="2" destOrd="0" presId="urn:microsoft.com/office/officeart/2018/2/layout/IconVerticalSolidList"/>
    <dgm:cxn modelId="{75ACB1DF-3FB6-4417-93FD-65FD900E698A}" type="presParOf" srcId="{38A0D70F-F25E-42B1-B1F7-0293F5E9BDE9}" destId="{768AB109-7183-4B7A-ACBA-028F89733D08}" srcOrd="3" destOrd="0" presId="urn:microsoft.com/office/officeart/2018/2/layout/IconVerticalSolidList"/>
    <dgm:cxn modelId="{AF68458D-0318-45D7-AEFF-FAD0A52138E0}" type="presParOf" srcId="{221D6A8F-7FD0-43DC-88E2-55213E2719C4}" destId="{2F8850CA-5C73-4DD9-81F2-0B06D66A6295}" srcOrd="5" destOrd="0" presId="urn:microsoft.com/office/officeart/2018/2/layout/IconVerticalSolidList"/>
    <dgm:cxn modelId="{D90AAEE5-BA2B-4EF7-A29F-2B7CBF78F23A}" type="presParOf" srcId="{221D6A8F-7FD0-43DC-88E2-55213E2719C4}" destId="{C1630C0A-350D-4296-8A4E-867D10642058}" srcOrd="6" destOrd="0" presId="urn:microsoft.com/office/officeart/2018/2/layout/IconVerticalSolidList"/>
    <dgm:cxn modelId="{91F1C5E1-ABCC-45C7-AADF-F42C985CACE3}" type="presParOf" srcId="{C1630C0A-350D-4296-8A4E-867D10642058}" destId="{310E4027-9BF8-4DE8-94F3-C99823507D6C}" srcOrd="0" destOrd="0" presId="urn:microsoft.com/office/officeart/2018/2/layout/IconVerticalSolidList"/>
    <dgm:cxn modelId="{7A09C26C-5BC0-4EC7-8D80-9210ED30C20A}" type="presParOf" srcId="{C1630C0A-350D-4296-8A4E-867D10642058}" destId="{D15DE8AF-6E98-4E89-9D0C-DE6230279810}" srcOrd="1" destOrd="0" presId="urn:microsoft.com/office/officeart/2018/2/layout/IconVerticalSolidList"/>
    <dgm:cxn modelId="{1F0F6C51-8D41-4693-A93B-43F9B638D76B}" type="presParOf" srcId="{C1630C0A-350D-4296-8A4E-867D10642058}" destId="{3C0E0E1A-B0F2-4A38-AC34-FB46DDAA0396}" srcOrd="2" destOrd="0" presId="urn:microsoft.com/office/officeart/2018/2/layout/IconVerticalSolidList"/>
    <dgm:cxn modelId="{7D14B08C-3A7B-4E19-8E3D-4505040D96C5}" type="presParOf" srcId="{C1630C0A-350D-4296-8A4E-867D10642058}" destId="{A01D83A7-03F8-4AAD-9CB8-BA6BAF8562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4BD2F1-6A4A-470C-9297-C00448D576B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3DF75B6-FCD0-4C96-ACCB-1A786520FD44}">
      <dgm:prSet/>
      <dgm:spPr/>
      <dgm:t>
        <a:bodyPr/>
        <a:lstStyle/>
        <a:p>
          <a:pPr>
            <a:lnSpc>
              <a:spcPct val="100000"/>
            </a:lnSpc>
          </a:pPr>
          <a:r>
            <a:rPr lang="en-US"/>
            <a:t>Facilitate Host Education: Offer educational resources and training programs based on analysis insights. Topics can include property management best practices, communication strategies, and maximizing listing potential to help hosts enhance their hosting skills.</a:t>
          </a:r>
        </a:p>
      </dgm:t>
    </dgm:pt>
    <dgm:pt modelId="{0B4162FB-A98D-41A6-A39A-30D89B10226A}" type="parTrans" cxnId="{3F17ABEE-98FA-48FC-B80F-A306A8BB4B5E}">
      <dgm:prSet/>
      <dgm:spPr/>
      <dgm:t>
        <a:bodyPr/>
        <a:lstStyle/>
        <a:p>
          <a:endParaRPr lang="en-US"/>
        </a:p>
      </dgm:t>
    </dgm:pt>
    <dgm:pt modelId="{539F0F27-DF15-4A92-9B5B-6B20E04C7383}" type="sibTrans" cxnId="{3F17ABEE-98FA-48FC-B80F-A306A8BB4B5E}">
      <dgm:prSet/>
      <dgm:spPr/>
      <dgm:t>
        <a:bodyPr/>
        <a:lstStyle/>
        <a:p>
          <a:endParaRPr lang="en-US"/>
        </a:p>
      </dgm:t>
    </dgm:pt>
    <dgm:pt modelId="{F5664FA0-40C8-4AF3-A424-372F094A4A7A}">
      <dgm:prSet/>
      <dgm:spPr/>
      <dgm:t>
        <a:bodyPr/>
        <a:lstStyle/>
        <a:p>
          <a:pPr>
            <a:lnSpc>
              <a:spcPct val="100000"/>
            </a:lnSpc>
          </a:pPr>
          <a:r>
            <a:rPr lang="en-US"/>
            <a:t>Streamline Verification Processes: Simplify verification processes and provide clear guidelines based on analysis findings. This makes it easier for hosts to achieve and maintain Superhost status, fostering trust and credibility on the platform.</a:t>
          </a:r>
        </a:p>
      </dgm:t>
    </dgm:pt>
    <dgm:pt modelId="{8E5A3C76-7DF0-4EB3-96A8-3F56C6B49B4B}" type="parTrans" cxnId="{1528826B-E082-4B2B-A499-FC2831F543FA}">
      <dgm:prSet/>
      <dgm:spPr/>
      <dgm:t>
        <a:bodyPr/>
        <a:lstStyle/>
        <a:p>
          <a:endParaRPr lang="en-US"/>
        </a:p>
      </dgm:t>
    </dgm:pt>
    <dgm:pt modelId="{6A6D4662-576F-4EDB-82B5-E1E8CB938A62}" type="sibTrans" cxnId="{1528826B-E082-4B2B-A499-FC2831F543FA}">
      <dgm:prSet/>
      <dgm:spPr/>
      <dgm:t>
        <a:bodyPr/>
        <a:lstStyle/>
        <a:p>
          <a:endParaRPr lang="en-US"/>
        </a:p>
      </dgm:t>
    </dgm:pt>
    <dgm:pt modelId="{DBF81207-FE43-4D06-BC77-57503F2A2921}">
      <dgm:prSet/>
      <dgm:spPr/>
      <dgm:t>
        <a:bodyPr/>
        <a:lstStyle/>
        <a:p>
          <a:pPr>
            <a:lnSpc>
              <a:spcPct val="100000"/>
            </a:lnSpc>
          </a:pPr>
          <a:r>
            <a:rPr lang="en-US"/>
            <a:t>Encourage Feedback Loop: Establish a feedback mechanism based on analysis insights to allow hosts to provide input on platform improvements and areas needing additional support. This promotes a collaborative relationship, driving continuous improvement and alignment with host needs.</a:t>
          </a:r>
        </a:p>
      </dgm:t>
    </dgm:pt>
    <dgm:pt modelId="{EA299B92-CAF5-4549-A0C5-B441983F5420}" type="parTrans" cxnId="{7B364BAF-C42E-4895-9C62-F8BB9D2EEFD0}">
      <dgm:prSet/>
      <dgm:spPr/>
      <dgm:t>
        <a:bodyPr/>
        <a:lstStyle/>
        <a:p>
          <a:endParaRPr lang="en-US"/>
        </a:p>
      </dgm:t>
    </dgm:pt>
    <dgm:pt modelId="{2247BE9D-9981-4708-932D-3254ED7B07C8}" type="sibTrans" cxnId="{7B364BAF-C42E-4895-9C62-F8BB9D2EEFD0}">
      <dgm:prSet/>
      <dgm:spPr/>
      <dgm:t>
        <a:bodyPr/>
        <a:lstStyle/>
        <a:p>
          <a:endParaRPr lang="en-US"/>
        </a:p>
      </dgm:t>
    </dgm:pt>
    <dgm:pt modelId="{F8529F15-0FA0-4F0F-B28A-557EB0E467EE}" type="pres">
      <dgm:prSet presAssocID="{874BD2F1-6A4A-470C-9297-C00448D576BF}" presName="root" presStyleCnt="0">
        <dgm:presLayoutVars>
          <dgm:dir/>
          <dgm:resizeHandles val="exact"/>
        </dgm:presLayoutVars>
      </dgm:prSet>
      <dgm:spPr/>
    </dgm:pt>
    <dgm:pt modelId="{3534B05F-6778-476D-ACF1-A69289E477B7}" type="pres">
      <dgm:prSet presAssocID="{93DF75B6-FCD0-4C96-ACCB-1A786520FD44}" presName="compNode" presStyleCnt="0"/>
      <dgm:spPr/>
    </dgm:pt>
    <dgm:pt modelId="{4E2EEAA4-3BAF-41CA-A967-6DA49C3F9567}" type="pres">
      <dgm:prSet presAssocID="{93DF75B6-FCD0-4C96-ACCB-1A786520FD44}" presName="bgRect" presStyleLbl="bgShp" presStyleIdx="0" presStyleCnt="3"/>
      <dgm:spPr/>
    </dgm:pt>
    <dgm:pt modelId="{BAC936BA-C143-4306-A2EE-A55B480CFCDE}" type="pres">
      <dgm:prSet presAssocID="{93DF75B6-FCD0-4C96-ACCB-1A786520FD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15A7BAE7-1F47-4C5A-AFAB-35836D55AFF5}" type="pres">
      <dgm:prSet presAssocID="{93DF75B6-FCD0-4C96-ACCB-1A786520FD44}" presName="spaceRect" presStyleCnt="0"/>
      <dgm:spPr/>
    </dgm:pt>
    <dgm:pt modelId="{0ACEFD4C-5C9D-4D4E-A89D-3E0A2DC10E6B}" type="pres">
      <dgm:prSet presAssocID="{93DF75B6-FCD0-4C96-ACCB-1A786520FD44}" presName="parTx" presStyleLbl="revTx" presStyleIdx="0" presStyleCnt="3">
        <dgm:presLayoutVars>
          <dgm:chMax val="0"/>
          <dgm:chPref val="0"/>
        </dgm:presLayoutVars>
      </dgm:prSet>
      <dgm:spPr/>
    </dgm:pt>
    <dgm:pt modelId="{4B6AF67B-85D9-4A5C-9C82-B06B71CC0E8B}" type="pres">
      <dgm:prSet presAssocID="{539F0F27-DF15-4A92-9B5B-6B20E04C7383}" presName="sibTrans" presStyleCnt="0"/>
      <dgm:spPr/>
    </dgm:pt>
    <dgm:pt modelId="{65771D19-B3C5-4428-90CE-F5D149557954}" type="pres">
      <dgm:prSet presAssocID="{F5664FA0-40C8-4AF3-A424-372F094A4A7A}" presName="compNode" presStyleCnt="0"/>
      <dgm:spPr/>
    </dgm:pt>
    <dgm:pt modelId="{BCE0941C-BD0E-4F10-A810-0C541B32F552}" type="pres">
      <dgm:prSet presAssocID="{F5664FA0-40C8-4AF3-A424-372F094A4A7A}" presName="bgRect" presStyleLbl="bgShp" presStyleIdx="1" presStyleCnt="3"/>
      <dgm:spPr/>
    </dgm:pt>
    <dgm:pt modelId="{E025FB7D-D501-4626-8229-20141DDB3918}" type="pres">
      <dgm:prSet presAssocID="{F5664FA0-40C8-4AF3-A424-372F094A4A7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82AC150E-8C6E-428A-90E0-500F55902881}" type="pres">
      <dgm:prSet presAssocID="{F5664FA0-40C8-4AF3-A424-372F094A4A7A}" presName="spaceRect" presStyleCnt="0"/>
      <dgm:spPr/>
    </dgm:pt>
    <dgm:pt modelId="{92F3D2F8-1C9F-48F1-B0D4-0213D273AE4D}" type="pres">
      <dgm:prSet presAssocID="{F5664FA0-40C8-4AF3-A424-372F094A4A7A}" presName="parTx" presStyleLbl="revTx" presStyleIdx="1" presStyleCnt="3">
        <dgm:presLayoutVars>
          <dgm:chMax val="0"/>
          <dgm:chPref val="0"/>
        </dgm:presLayoutVars>
      </dgm:prSet>
      <dgm:spPr/>
    </dgm:pt>
    <dgm:pt modelId="{E41A84B5-A5BE-40AC-8767-ECF23B425830}" type="pres">
      <dgm:prSet presAssocID="{6A6D4662-576F-4EDB-82B5-E1E8CB938A62}" presName="sibTrans" presStyleCnt="0"/>
      <dgm:spPr/>
    </dgm:pt>
    <dgm:pt modelId="{690038E2-3A0F-484C-9497-F8138FF9047A}" type="pres">
      <dgm:prSet presAssocID="{DBF81207-FE43-4D06-BC77-57503F2A2921}" presName="compNode" presStyleCnt="0"/>
      <dgm:spPr/>
    </dgm:pt>
    <dgm:pt modelId="{E2438684-5873-4E21-A1A7-DD7911B187F0}" type="pres">
      <dgm:prSet presAssocID="{DBF81207-FE43-4D06-BC77-57503F2A2921}" presName="bgRect" presStyleLbl="bgShp" presStyleIdx="2" presStyleCnt="3"/>
      <dgm:spPr/>
    </dgm:pt>
    <dgm:pt modelId="{A482E6DE-9A88-4B71-A56A-A4E64C37C9EA}" type="pres">
      <dgm:prSet presAssocID="{DBF81207-FE43-4D06-BC77-57503F2A29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502D1023-66F0-417E-9804-A2132E82DE81}" type="pres">
      <dgm:prSet presAssocID="{DBF81207-FE43-4D06-BC77-57503F2A2921}" presName="spaceRect" presStyleCnt="0"/>
      <dgm:spPr/>
    </dgm:pt>
    <dgm:pt modelId="{B62307B1-132F-4319-96E2-6783E9503238}" type="pres">
      <dgm:prSet presAssocID="{DBF81207-FE43-4D06-BC77-57503F2A2921}" presName="parTx" presStyleLbl="revTx" presStyleIdx="2" presStyleCnt="3">
        <dgm:presLayoutVars>
          <dgm:chMax val="0"/>
          <dgm:chPref val="0"/>
        </dgm:presLayoutVars>
      </dgm:prSet>
      <dgm:spPr/>
    </dgm:pt>
  </dgm:ptLst>
  <dgm:cxnLst>
    <dgm:cxn modelId="{16F49037-B5DA-9B42-B64D-ACE77A4F8F2C}" type="presOf" srcId="{874BD2F1-6A4A-470C-9297-C00448D576BF}" destId="{F8529F15-0FA0-4F0F-B28A-557EB0E467EE}" srcOrd="0" destOrd="0" presId="urn:microsoft.com/office/officeart/2018/2/layout/IconVerticalSolidList"/>
    <dgm:cxn modelId="{808ABD3A-10EF-2C4C-8864-837BB996FB06}" type="presOf" srcId="{DBF81207-FE43-4D06-BC77-57503F2A2921}" destId="{B62307B1-132F-4319-96E2-6783E9503238}" srcOrd="0" destOrd="0" presId="urn:microsoft.com/office/officeart/2018/2/layout/IconVerticalSolidList"/>
    <dgm:cxn modelId="{1528826B-E082-4B2B-A499-FC2831F543FA}" srcId="{874BD2F1-6A4A-470C-9297-C00448D576BF}" destId="{F5664FA0-40C8-4AF3-A424-372F094A4A7A}" srcOrd="1" destOrd="0" parTransId="{8E5A3C76-7DF0-4EB3-96A8-3F56C6B49B4B}" sibTransId="{6A6D4662-576F-4EDB-82B5-E1E8CB938A62}"/>
    <dgm:cxn modelId="{03CB1F9B-DBE6-9F4C-9412-48AF718374EB}" type="presOf" srcId="{F5664FA0-40C8-4AF3-A424-372F094A4A7A}" destId="{92F3D2F8-1C9F-48F1-B0D4-0213D273AE4D}" srcOrd="0" destOrd="0" presId="urn:microsoft.com/office/officeart/2018/2/layout/IconVerticalSolidList"/>
    <dgm:cxn modelId="{7B364BAF-C42E-4895-9C62-F8BB9D2EEFD0}" srcId="{874BD2F1-6A4A-470C-9297-C00448D576BF}" destId="{DBF81207-FE43-4D06-BC77-57503F2A2921}" srcOrd="2" destOrd="0" parTransId="{EA299B92-CAF5-4549-A0C5-B441983F5420}" sibTransId="{2247BE9D-9981-4708-932D-3254ED7B07C8}"/>
    <dgm:cxn modelId="{ED65EBBC-9490-074D-ACEA-F00C501666B1}" type="presOf" srcId="{93DF75B6-FCD0-4C96-ACCB-1A786520FD44}" destId="{0ACEFD4C-5C9D-4D4E-A89D-3E0A2DC10E6B}" srcOrd="0" destOrd="0" presId="urn:microsoft.com/office/officeart/2018/2/layout/IconVerticalSolidList"/>
    <dgm:cxn modelId="{3F17ABEE-98FA-48FC-B80F-A306A8BB4B5E}" srcId="{874BD2F1-6A4A-470C-9297-C00448D576BF}" destId="{93DF75B6-FCD0-4C96-ACCB-1A786520FD44}" srcOrd="0" destOrd="0" parTransId="{0B4162FB-A98D-41A6-A39A-30D89B10226A}" sibTransId="{539F0F27-DF15-4A92-9B5B-6B20E04C7383}"/>
    <dgm:cxn modelId="{8C0D0B9D-D467-074A-AA47-0A8A160DABA6}" type="presParOf" srcId="{F8529F15-0FA0-4F0F-B28A-557EB0E467EE}" destId="{3534B05F-6778-476D-ACF1-A69289E477B7}" srcOrd="0" destOrd="0" presId="urn:microsoft.com/office/officeart/2018/2/layout/IconVerticalSolidList"/>
    <dgm:cxn modelId="{F6ABD6A4-FC37-0D4C-BBCE-8356A753F14D}" type="presParOf" srcId="{3534B05F-6778-476D-ACF1-A69289E477B7}" destId="{4E2EEAA4-3BAF-41CA-A967-6DA49C3F9567}" srcOrd="0" destOrd="0" presId="urn:microsoft.com/office/officeart/2018/2/layout/IconVerticalSolidList"/>
    <dgm:cxn modelId="{E56B675F-DF9A-9C45-B34E-23FF8ADF5024}" type="presParOf" srcId="{3534B05F-6778-476D-ACF1-A69289E477B7}" destId="{BAC936BA-C143-4306-A2EE-A55B480CFCDE}" srcOrd="1" destOrd="0" presId="urn:microsoft.com/office/officeart/2018/2/layout/IconVerticalSolidList"/>
    <dgm:cxn modelId="{03DBD380-BD3E-8342-8513-A712B27FAD76}" type="presParOf" srcId="{3534B05F-6778-476D-ACF1-A69289E477B7}" destId="{15A7BAE7-1F47-4C5A-AFAB-35836D55AFF5}" srcOrd="2" destOrd="0" presId="urn:microsoft.com/office/officeart/2018/2/layout/IconVerticalSolidList"/>
    <dgm:cxn modelId="{DF258F0A-C935-D348-B321-E58140624D2F}" type="presParOf" srcId="{3534B05F-6778-476D-ACF1-A69289E477B7}" destId="{0ACEFD4C-5C9D-4D4E-A89D-3E0A2DC10E6B}" srcOrd="3" destOrd="0" presId="urn:microsoft.com/office/officeart/2018/2/layout/IconVerticalSolidList"/>
    <dgm:cxn modelId="{841DD6EC-D3E3-0144-A19C-23F6821FA2CA}" type="presParOf" srcId="{F8529F15-0FA0-4F0F-B28A-557EB0E467EE}" destId="{4B6AF67B-85D9-4A5C-9C82-B06B71CC0E8B}" srcOrd="1" destOrd="0" presId="urn:microsoft.com/office/officeart/2018/2/layout/IconVerticalSolidList"/>
    <dgm:cxn modelId="{FD0C3AF2-4954-874C-86BB-61A7E603F6E9}" type="presParOf" srcId="{F8529F15-0FA0-4F0F-B28A-557EB0E467EE}" destId="{65771D19-B3C5-4428-90CE-F5D149557954}" srcOrd="2" destOrd="0" presId="urn:microsoft.com/office/officeart/2018/2/layout/IconVerticalSolidList"/>
    <dgm:cxn modelId="{4F5C003F-1077-B642-9ECA-B35071DF4363}" type="presParOf" srcId="{65771D19-B3C5-4428-90CE-F5D149557954}" destId="{BCE0941C-BD0E-4F10-A810-0C541B32F552}" srcOrd="0" destOrd="0" presId="urn:microsoft.com/office/officeart/2018/2/layout/IconVerticalSolidList"/>
    <dgm:cxn modelId="{BB8EDC89-7340-F345-9EFD-66FB92A343AC}" type="presParOf" srcId="{65771D19-B3C5-4428-90CE-F5D149557954}" destId="{E025FB7D-D501-4626-8229-20141DDB3918}" srcOrd="1" destOrd="0" presId="urn:microsoft.com/office/officeart/2018/2/layout/IconVerticalSolidList"/>
    <dgm:cxn modelId="{FC63FDB6-CBF3-7548-8040-9AB66FCAEC93}" type="presParOf" srcId="{65771D19-B3C5-4428-90CE-F5D149557954}" destId="{82AC150E-8C6E-428A-90E0-500F55902881}" srcOrd="2" destOrd="0" presId="urn:microsoft.com/office/officeart/2018/2/layout/IconVerticalSolidList"/>
    <dgm:cxn modelId="{E2980116-8A5C-6747-A68F-0EA9E9708795}" type="presParOf" srcId="{65771D19-B3C5-4428-90CE-F5D149557954}" destId="{92F3D2F8-1C9F-48F1-B0D4-0213D273AE4D}" srcOrd="3" destOrd="0" presId="urn:microsoft.com/office/officeart/2018/2/layout/IconVerticalSolidList"/>
    <dgm:cxn modelId="{0FE731E2-71CB-1843-A096-558DF553E6B9}" type="presParOf" srcId="{F8529F15-0FA0-4F0F-B28A-557EB0E467EE}" destId="{E41A84B5-A5BE-40AC-8767-ECF23B425830}" srcOrd="3" destOrd="0" presId="urn:microsoft.com/office/officeart/2018/2/layout/IconVerticalSolidList"/>
    <dgm:cxn modelId="{C71AB63F-3D4F-A342-BC4F-0D51EDEC7804}" type="presParOf" srcId="{F8529F15-0FA0-4F0F-B28A-557EB0E467EE}" destId="{690038E2-3A0F-484C-9497-F8138FF9047A}" srcOrd="4" destOrd="0" presId="urn:microsoft.com/office/officeart/2018/2/layout/IconVerticalSolidList"/>
    <dgm:cxn modelId="{312420FF-EC67-8246-B453-E17A7DF65F39}" type="presParOf" srcId="{690038E2-3A0F-484C-9497-F8138FF9047A}" destId="{E2438684-5873-4E21-A1A7-DD7911B187F0}" srcOrd="0" destOrd="0" presId="urn:microsoft.com/office/officeart/2018/2/layout/IconVerticalSolidList"/>
    <dgm:cxn modelId="{7F206DA8-96CA-2547-A485-34887840D361}" type="presParOf" srcId="{690038E2-3A0F-484C-9497-F8138FF9047A}" destId="{A482E6DE-9A88-4B71-A56A-A4E64C37C9EA}" srcOrd="1" destOrd="0" presId="urn:microsoft.com/office/officeart/2018/2/layout/IconVerticalSolidList"/>
    <dgm:cxn modelId="{D92746C0-77BE-2040-AB5A-EABBE0D814B0}" type="presParOf" srcId="{690038E2-3A0F-484C-9497-F8138FF9047A}" destId="{502D1023-66F0-417E-9804-A2132E82DE81}" srcOrd="2" destOrd="0" presId="urn:microsoft.com/office/officeart/2018/2/layout/IconVerticalSolidList"/>
    <dgm:cxn modelId="{9D181D04-8B59-1D4D-B988-AD47537B2152}" type="presParOf" srcId="{690038E2-3A0F-484C-9497-F8138FF9047A}" destId="{B62307B1-132F-4319-96E2-6783E95032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147E0-0306-4F5C-B4EC-874F0C99C00C}">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DD6D7F-61B2-4599-B704-7128F36B74E3}">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D7B3D5-8BD5-40FC-8318-0250FF37CF38}">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a:t>Prioritize Guest Satisfaction: With a significant number of listings receiving 5-star reviews, hosts should prioritize guest satisfaction by maintaining high standards of cleanliness, communication, and overall guest experience.</a:t>
          </a:r>
        </a:p>
      </dsp:txBody>
      <dsp:txXfrm>
        <a:off x="1057183" y="1805"/>
        <a:ext cx="9458416" cy="915310"/>
      </dsp:txXfrm>
    </dsp:sp>
    <dsp:sp modelId="{DC186807-0E15-4BB4-A3D2-4306B3B4F9E8}">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1F9A1-556F-4DBF-B9D9-12D8A98353F3}">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05B4F-1106-40ED-BB3F-6F51BDC05A9A}">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a:t>Price Strategically: Utilize insights from the pricing analysis to set competitive prices for listings. Understand market trends and adjust pricing accordingly to attract guests while maximizing revenue.</a:t>
          </a:r>
        </a:p>
      </dsp:txBody>
      <dsp:txXfrm>
        <a:off x="1057183" y="1145944"/>
        <a:ext cx="9458416" cy="915310"/>
      </dsp:txXfrm>
    </dsp:sp>
    <dsp:sp modelId="{E8251D87-FC30-4BD1-B8F9-AF1DDC784108}">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FC3AFA-899A-4734-A9EF-0AE660CA9446}">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8AB109-7183-4B7A-ACBA-028F89733D0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a:t>Enhance Verification Processes: Aim to achieve Superhost status by meeting criteria such as maintaining high response rates, receiving positive reviews, and completing necessary verifications. Superhosts tend to receive more positive reviews, enhancing credibility and trust.</a:t>
          </a:r>
        </a:p>
      </dsp:txBody>
      <dsp:txXfrm>
        <a:off x="1057183" y="2290082"/>
        <a:ext cx="9458416" cy="915310"/>
      </dsp:txXfrm>
    </dsp:sp>
    <dsp:sp modelId="{310E4027-9BF8-4DE8-94F3-C99823507D6C}">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DE8AF-6E98-4E89-9D0C-DE6230279810}">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1D83A7-03F8-4AAD-9CB8-BA6BAF8562A5}">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kern="1200"/>
            <a:t>Optimize Response Time: Improve response times to guest inquiries, as faster responses are associated with higher guest satisfaction. Implement tools or strategies to streamline communication and increase booking conversion rates.</a:t>
          </a:r>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EEAA4-3BAF-41CA-A967-6DA49C3F9567}">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C936BA-C143-4306-A2EE-A55B480CFCDE}">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EFD4C-5C9D-4D4E-A89D-3E0A2DC10E6B}">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100000"/>
            </a:lnSpc>
            <a:spcBef>
              <a:spcPct val="0"/>
            </a:spcBef>
            <a:spcAft>
              <a:spcPct val="35000"/>
            </a:spcAft>
            <a:buNone/>
          </a:pPr>
          <a:r>
            <a:rPr lang="en-US" sz="1500" kern="1200"/>
            <a:t>Facilitate Host Education: Offer educational resources and training programs based on analysis insights. Topics can include property management best practices, communication strategies, and maximizing listing potential to help hosts enhance their hosting skills.</a:t>
          </a:r>
        </a:p>
      </dsp:txBody>
      <dsp:txXfrm>
        <a:off x="1437631" y="531"/>
        <a:ext cx="9077968" cy="1244702"/>
      </dsp:txXfrm>
    </dsp:sp>
    <dsp:sp modelId="{BCE0941C-BD0E-4F10-A810-0C541B32F552}">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25FB7D-D501-4626-8229-20141DDB3918}">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F3D2F8-1C9F-48F1-B0D4-0213D273AE4D}">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100000"/>
            </a:lnSpc>
            <a:spcBef>
              <a:spcPct val="0"/>
            </a:spcBef>
            <a:spcAft>
              <a:spcPct val="35000"/>
            </a:spcAft>
            <a:buNone/>
          </a:pPr>
          <a:r>
            <a:rPr lang="en-US" sz="1500" kern="1200"/>
            <a:t>Streamline Verification Processes: Simplify verification processes and provide clear guidelines based on analysis findings. This makes it easier for hosts to achieve and maintain Superhost status, fostering trust and credibility on the platform.</a:t>
          </a:r>
        </a:p>
      </dsp:txBody>
      <dsp:txXfrm>
        <a:off x="1437631" y="1556410"/>
        <a:ext cx="9077968" cy="1244702"/>
      </dsp:txXfrm>
    </dsp:sp>
    <dsp:sp modelId="{E2438684-5873-4E21-A1A7-DD7911B187F0}">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82E6DE-9A88-4B71-A56A-A4E64C37C9EA}">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307B1-132F-4319-96E2-6783E9503238}">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100000"/>
            </a:lnSpc>
            <a:spcBef>
              <a:spcPct val="0"/>
            </a:spcBef>
            <a:spcAft>
              <a:spcPct val="35000"/>
            </a:spcAft>
            <a:buNone/>
          </a:pPr>
          <a:r>
            <a:rPr lang="en-US" sz="1500" kern="1200"/>
            <a:t>Encourage Feedback Loop: Establish a feedback mechanism based on analysis insights to allow hosts to provide input on platform improvements and areas needing additional support. This promotes a collaborative relationship, driving continuous improvement and alignment with host needs.</a:t>
          </a:r>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64030-CBE4-5546-8749-AD4F9C1B3EF8}" type="datetimeFigureOut">
              <a:rPr lang="en-EG" smtClean="0"/>
              <a:t>03/05/2024</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7CCAC-3182-C34D-87F3-4664E4A80328}" type="slidenum">
              <a:rPr lang="en-EG" smtClean="0"/>
              <a:t>‹#›</a:t>
            </a:fld>
            <a:endParaRPr lang="en-EG"/>
          </a:p>
        </p:txBody>
      </p:sp>
    </p:spTree>
    <p:extLst>
      <p:ext uri="{BB962C8B-B14F-4D97-AF65-F5344CB8AC3E}">
        <p14:creationId xmlns:p14="http://schemas.microsoft.com/office/powerpoint/2010/main" val="2575825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AD37CCAC-3182-C34D-87F3-4664E4A80328}" type="slidenum">
              <a:rPr lang="en-EG" smtClean="0"/>
              <a:t>7</a:t>
            </a:fld>
            <a:endParaRPr lang="en-EG"/>
          </a:p>
        </p:txBody>
      </p:sp>
    </p:spTree>
    <p:extLst>
      <p:ext uri="{BB962C8B-B14F-4D97-AF65-F5344CB8AC3E}">
        <p14:creationId xmlns:p14="http://schemas.microsoft.com/office/powerpoint/2010/main" val="4245094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2FEB-184B-56CF-F6BB-4773561A39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EG"/>
          </a:p>
        </p:txBody>
      </p:sp>
      <p:sp>
        <p:nvSpPr>
          <p:cNvPr id="3" name="Subtitle 2">
            <a:extLst>
              <a:ext uri="{FF2B5EF4-FFF2-40B4-BE49-F238E27FC236}">
                <a16:creationId xmlns:a16="http://schemas.microsoft.com/office/drawing/2014/main" id="{DBF63346-5A13-DB89-BE36-9964F1822F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EG"/>
          </a:p>
        </p:txBody>
      </p:sp>
      <p:sp>
        <p:nvSpPr>
          <p:cNvPr id="4" name="Date Placeholder 3">
            <a:extLst>
              <a:ext uri="{FF2B5EF4-FFF2-40B4-BE49-F238E27FC236}">
                <a16:creationId xmlns:a16="http://schemas.microsoft.com/office/drawing/2014/main" id="{868D7D76-2005-045F-A5E3-2024155B5933}"/>
              </a:ext>
            </a:extLst>
          </p:cNvPr>
          <p:cNvSpPr>
            <a:spLocks noGrp="1"/>
          </p:cNvSpPr>
          <p:nvPr>
            <p:ph type="dt" sz="half" idx="10"/>
          </p:nvPr>
        </p:nvSpPr>
        <p:spPr/>
        <p:txBody>
          <a:bodyPr/>
          <a:lstStyle/>
          <a:p>
            <a:fld id="{9FFA03EC-26E4-F045-8917-8B9D5B238793}" type="datetimeFigureOut">
              <a:rPr lang="en-EG" smtClean="0"/>
              <a:t>03/05/2024</a:t>
            </a:fld>
            <a:endParaRPr lang="en-EG"/>
          </a:p>
        </p:txBody>
      </p:sp>
      <p:sp>
        <p:nvSpPr>
          <p:cNvPr id="5" name="Footer Placeholder 4">
            <a:extLst>
              <a:ext uri="{FF2B5EF4-FFF2-40B4-BE49-F238E27FC236}">
                <a16:creationId xmlns:a16="http://schemas.microsoft.com/office/drawing/2014/main" id="{AF8BCE59-05AC-D283-BDA8-42E40DFF9169}"/>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D0960868-B188-33BE-4252-78048D14773B}"/>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815662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BFB4-B55D-D3AE-8FF4-338B496A39D5}"/>
              </a:ext>
            </a:extLst>
          </p:cNvPr>
          <p:cNvSpPr>
            <a:spLocks noGrp="1"/>
          </p:cNvSpPr>
          <p:nvPr>
            <p:ph type="title"/>
          </p:nvPr>
        </p:nvSpPr>
        <p:spPr/>
        <p:txBody>
          <a:bodyPr/>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B92904E9-3336-7771-EA87-3960AA4656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26270C6F-28AF-362B-3EAB-792C79F1367B}"/>
              </a:ext>
            </a:extLst>
          </p:cNvPr>
          <p:cNvSpPr>
            <a:spLocks noGrp="1"/>
          </p:cNvSpPr>
          <p:nvPr>
            <p:ph type="dt" sz="half" idx="10"/>
          </p:nvPr>
        </p:nvSpPr>
        <p:spPr/>
        <p:txBody>
          <a:bodyPr/>
          <a:lstStyle/>
          <a:p>
            <a:fld id="{9FFA03EC-26E4-F045-8917-8B9D5B238793}" type="datetimeFigureOut">
              <a:rPr lang="en-EG" smtClean="0"/>
              <a:t>03/05/2024</a:t>
            </a:fld>
            <a:endParaRPr lang="en-EG"/>
          </a:p>
        </p:txBody>
      </p:sp>
      <p:sp>
        <p:nvSpPr>
          <p:cNvPr id="5" name="Footer Placeholder 4">
            <a:extLst>
              <a:ext uri="{FF2B5EF4-FFF2-40B4-BE49-F238E27FC236}">
                <a16:creationId xmlns:a16="http://schemas.microsoft.com/office/drawing/2014/main" id="{283F64F4-5CD8-61E0-33B4-070A46E8FB7D}"/>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77DDDF0A-7662-7C6D-D642-9E98525F081D}"/>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1157746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9D2DFF-7DD9-71BC-498C-7D3911B42B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4B00F5E2-5210-4889-5EFE-8AEF6AAFE4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BBA03AD0-1590-A105-B24D-1F8611533BD7}"/>
              </a:ext>
            </a:extLst>
          </p:cNvPr>
          <p:cNvSpPr>
            <a:spLocks noGrp="1"/>
          </p:cNvSpPr>
          <p:nvPr>
            <p:ph type="dt" sz="half" idx="10"/>
          </p:nvPr>
        </p:nvSpPr>
        <p:spPr/>
        <p:txBody>
          <a:bodyPr/>
          <a:lstStyle/>
          <a:p>
            <a:fld id="{9FFA03EC-26E4-F045-8917-8B9D5B238793}" type="datetimeFigureOut">
              <a:rPr lang="en-EG" smtClean="0"/>
              <a:t>03/05/2024</a:t>
            </a:fld>
            <a:endParaRPr lang="en-EG"/>
          </a:p>
        </p:txBody>
      </p:sp>
      <p:sp>
        <p:nvSpPr>
          <p:cNvPr id="5" name="Footer Placeholder 4">
            <a:extLst>
              <a:ext uri="{FF2B5EF4-FFF2-40B4-BE49-F238E27FC236}">
                <a16:creationId xmlns:a16="http://schemas.microsoft.com/office/drawing/2014/main" id="{F55B005D-9208-2D2B-3EA7-424FE3A929B8}"/>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28C8B99A-D5B8-5A33-609B-0A6702B6739D}"/>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2572549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F8A7-70FF-7053-7ED2-02EAE4ADBFDF}"/>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75203E74-E948-82C9-09EB-4AE4A417D1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6C562698-6353-00A2-93B8-F9FC41F7A51A}"/>
              </a:ext>
            </a:extLst>
          </p:cNvPr>
          <p:cNvSpPr>
            <a:spLocks noGrp="1"/>
          </p:cNvSpPr>
          <p:nvPr>
            <p:ph type="dt" sz="half" idx="10"/>
          </p:nvPr>
        </p:nvSpPr>
        <p:spPr/>
        <p:txBody>
          <a:bodyPr/>
          <a:lstStyle/>
          <a:p>
            <a:fld id="{9FFA03EC-26E4-F045-8917-8B9D5B238793}" type="datetimeFigureOut">
              <a:rPr lang="en-EG" smtClean="0"/>
              <a:t>03/05/2024</a:t>
            </a:fld>
            <a:endParaRPr lang="en-EG"/>
          </a:p>
        </p:txBody>
      </p:sp>
      <p:sp>
        <p:nvSpPr>
          <p:cNvPr id="5" name="Footer Placeholder 4">
            <a:extLst>
              <a:ext uri="{FF2B5EF4-FFF2-40B4-BE49-F238E27FC236}">
                <a16:creationId xmlns:a16="http://schemas.microsoft.com/office/drawing/2014/main" id="{D12CAABC-DE0D-DD12-CF10-33FECC367D58}"/>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D8B4DA2D-AB4E-0B26-3234-5BF50A21EF31}"/>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298302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D3B9C-8683-37C9-A7CB-68DFAB1A02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EG"/>
          </a:p>
        </p:txBody>
      </p:sp>
      <p:sp>
        <p:nvSpPr>
          <p:cNvPr id="3" name="Text Placeholder 2">
            <a:extLst>
              <a:ext uri="{FF2B5EF4-FFF2-40B4-BE49-F238E27FC236}">
                <a16:creationId xmlns:a16="http://schemas.microsoft.com/office/drawing/2014/main" id="{81EE2E29-7958-B8DF-2C1C-62529DAB280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2210B0-5DA6-6073-3AA2-32E9A7243227}"/>
              </a:ext>
            </a:extLst>
          </p:cNvPr>
          <p:cNvSpPr>
            <a:spLocks noGrp="1"/>
          </p:cNvSpPr>
          <p:nvPr>
            <p:ph type="dt" sz="half" idx="10"/>
          </p:nvPr>
        </p:nvSpPr>
        <p:spPr/>
        <p:txBody>
          <a:bodyPr/>
          <a:lstStyle/>
          <a:p>
            <a:fld id="{9FFA03EC-26E4-F045-8917-8B9D5B238793}" type="datetimeFigureOut">
              <a:rPr lang="en-EG" smtClean="0"/>
              <a:t>03/05/2024</a:t>
            </a:fld>
            <a:endParaRPr lang="en-EG"/>
          </a:p>
        </p:txBody>
      </p:sp>
      <p:sp>
        <p:nvSpPr>
          <p:cNvPr id="5" name="Footer Placeholder 4">
            <a:extLst>
              <a:ext uri="{FF2B5EF4-FFF2-40B4-BE49-F238E27FC236}">
                <a16:creationId xmlns:a16="http://schemas.microsoft.com/office/drawing/2014/main" id="{709FBD32-DD54-5853-26B6-AC342EA0A029}"/>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DAF6A8E6-5501-B63A-AA78-FB8CE3B4D04D}"/>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72277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348D-0E93-B6C7-241D-566D53B2269E}"/>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4A50BA9F-F6A6-44D8-A08F-57AED7D0B9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Content Placeholder 3">
            <a:extLst>
              <a:ext uri="{FF2B5EF4-FFF2-40B4-BE49-F238E27FC236}">
                <a16:creationId xmlns:a16="http://schemas.microsoft.com/office/drawing/2014/main" id="{4348A8AF-3CB6-217D-848C-C315802B0E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Date Placeholder 4">
            <a:extLst>
              <a:ext uri="{FF2B5EF4-FFF2-40B4-BE49-F238E27FC236}">
                <a16:creationId xmlns:a16="http://schemas.microsoft.com/office/drawing/2014/main" id="{CC56AFD2-51C5-8759-D3DD-FB50A674C6AD}"/>
              </a:ext>
            </a:extLst>
          </p:cNvPr>
          <p:cNvSpPr>
            <a:spLocks noGrp="1"/>
          </p:cNvSpPr>
          <p:nvPr>
            <p:ph type="dt" sz="half" idx="10"/>
          </p:nvPr>
        </p:nvSpPr>
        <p:spPr/>
        <p:txBody>
          <a:bodyPr/>
          <a:lstStyle/>
          <a:p>
            <a:fld id="{9FFA03EC-26E4-F045-8917-8B9D5B238793}" type="datetimeFigureOut">
              <a:rPr lang="en-EG" smtClean="0"/>
              <a:t>03/05/2024</a:t>
            </a:fld>
            <a:endParaRPr lang="en-EG"/>
          </a:p>
        </p:txBody>
      </p:sp>
      <p:sp>
        <p:nvSpPr>
          <p:cNvPr id="6" name="Footer Placeholder 5">
            <a:extLst>
              <a:ext uri="{FF2B5EF4-FFF2-40B4-BE49-F238E27FC236}">
                <a16:creationId xmlns:a16="http://schemas.microsoft.com/office/drawing/2014/main" id="{2077902B-0B31-4A92-AD87-D73D9B4CE259}"/>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3B0CEA61-90B2-92F5-5072-A99DBA027CF8}"/>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1863441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40C-98B5-ECB6-430E-32C379CEBD27}"/>
              </a:ext>
            </a:extLst>
          </p:cNvPr>
          <p:cNvSpPr>
            <a:spLocks noGrp="1"/>
          </p:cNvSpPr>
          <p:nvPr>
            <p:ph type="title"/>
          </p:nvPr>
        </p:nvSpPr>
        <p:spPr>
          <a:xfrm>
            <a:off x="839788" y="365125"/>
            <a:ext cx="10515600" cy="1325563"/>
          </a:xfrm>
        </p:spPr>
        <p:txBody>
          <a:bodyPr/>
          <a:lstStyle/>
          <a:p>
            <a:r>
              <a:rPr lang="en-US"/>
              <a:t>Click to edit Master title style</a:t>
            </a:r>
            <a:endParaRPr lang="en-EG"/>
          </a:p>
        </p:txBody>
      </p:sp>
      <p:sp>
        <p:nvSpPr>
          <p:cNvPr id="3" name="Text Placeholder 2">
            <a:extLst>
              <a:ext uri="{FF2B5EF4-FFF2-40B4-BE49-F238E27FC236}">
                <a16:creationId xmlns:a16="http://schemas.microsoft.com/office/drawing/2014/main" id="{01D302D5-22C4-7E1D-E4D5-ECDD62674F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2BBE9F-B0CA-6098-7778-6C3D6E5FCC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Text Placeholder 4">
            <a:extLst>
              <a:ext uri="{FF2B5EF4-FFF2-40B4-BE49-F238E27FC236}">
                <a16:creationId xmlns:a16="http://schemas.microsoft.com/office/drawing/2014/main" id="{919F4314-EF10-779F-1E15-A46B8AAAE2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E19A85-EC5F-099E-C6BA-68640B1FC6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7" name="Date Placeholder 6">
            <a:extLst>
              <a:ext uri="{FF2B5EF4-FFF2-40B4-BE49-F238E27FC236}">
                <a16:creationId xmlns:a16="http://schemas.microsoft.com/office/drawing/2014/main" id="{69F20DDF-E4EC-C09C-68F8-862701323D2F}"/>
              </a:ext>
            </a:extLst>
          </p:cNvPr>
          <p:cNvSpPr>
            <a:spLocks noGrp="1"/>
          </p:cNvSpPr>
          <p:nvPr>
            <p:ph type="dt" sz="half" idx="10"/>
          </p:nvPr>
        </p:nvSpPr>
        <p:spPr/>
        <p:txBody>
          <a:bodyPr/>
          <a:lstStyle/>
          <a:p>
            <a:fld id="{9FFA03EC-26E4-F045-8917-8B9D5B238793}" type="datetimeFigureOut">
              <a:rPr lang="en-EG" smtClean="0"/>
              <a:t>03/05/2024</a:t>
            </a:fld>
            <a:endParaRPr lang="en-EG"/>
          </a:p>
        </p:txBody>
      </p:sp>
      <p:sp>
        <p:nvSpPr>
          <p:cNvPr id="8" name="Footer Placeholder 7">
            <a:extLst>
              <a:ext uri="{FF2B5EF4-FFF2-40B4-BE49-F238E27FC236}">
                <a16:creationId xmlns:a16="http://schemas.microsoft.com/office/drawing/2014/main" id="{51606C1C-F298-D6E6-7BB7-41F293AB4D15}"/>
              </a:ext>
            </a:extLst>
          </p:cNvPr>
          <p:cNvSpPr>
            <a:spLocks noGrp="1"/>
          </p:cNvSpPr>
          <p:nvPr>
            <p:ph type="ftr" sz="quarter" idx="11"/>
          </p:nvPr>
        </p:nvSpPr>
        <p:spPr/>
        <p:txBody>
          <a:bodyPr/>
          <a:lstStyle/>
          <a:p>
            <a:endParaRPr lang="en-EG"/>
          </a:p>
        </p:txBody>
      </p:sp>
      <p:sp>
        <p:nvSpPr>
          <p:cNvPr id="9" name="Slide Number Placeholder 8">
            <a:extLst>
              <a:ext uri="{FF2B5EF4-FFF2-40B4-BE49-F238E27FC236}">
                <a16:creationId xmlns:a16="http://schemas.microsoft.com/office/drawing/2014/main" id="{597844AC-A03D-D404-B06E-DCBAA667E52D}"/>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2557179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9769A-0DD7-FC07-CEEC-F091D609CC99}"/>
              </a:ext>
            </a:extLst>
          </p:cNvPr>
          <p:cNvSpPr>
            <a:spLocks noGrp="1"/>
          </p:cNvSpPr>
          <p:nvPr>
            <p:ph type="title"/>
          </p:nvPr>
        </p:nvSpPr>
        <p:spPr/>
        <p:txBody>
          <a:bodyPr/>
          <a:lstStyle/>
          <a:p>
            <a:r>
              <a:rPr lang="en-US"/>
              <a:t>Click to edit Master title style</a:t>
            </a:r>
            <a:endParaRPr lang="en-EG"/>
          </a:p>
        </p:txBody>
      </p:sp>
      <p:sp>
        <p:nvSpPr>
          <p:cNvPr id="3" name="Date Placeholder 2">
            <a:extLst>
              <a:ext uri="{FF2B5EF4-FFF2-40B4-BE49-F238E27FC236}">
                <a16:creationId xmlns:a16="http://schemas.microsoft.com/office/drawing/2014/main" id="{AB6BD223-CDE6-55EC-C92B-BCCB209AACEB}"/>
              </a:ext>
            </a:extLst>
          </p:cNvPr>
          <p:cNvSpPr>
            <a:spLocks noGrp="1"/>
          </p:cNvSpPr>
          <p:nvPr>
            <p:ph type="dt" sz="half" idx="10"/>
          </p:nvPr>
        </p:nvSpPr>
        <p:spPr/>
        <p:txBody>
          <a:bodyPr/>
          <a:lstStyle/>
          <a:p>
            <a:fld id="{9FFA03EC-26E4-F045-8917-8B9D5B238793}" type="datetimeFigureOut">
              <a:rPr lang="en-EG" smtClean="0"/>
              <a:t>03/05/2024</a:t>
            </a:fld>
            <a:endParaRPr lang="en-EG"/>
          </a:p>
        </p:txBody>
      </p:sp>
      <p:sp>
        <p:nvSpPr>
          <p:cNvPr id="4" name="Footer Placeholder 3">
            <a:extLst>
              <a:ext uri="{FF2B5EF4-FFF2-40B4-BE49-F238E27FC236}">
                <a16:creationId xmlns:a16="http://schemas.microsoft.com/office/drawing/2014/main" id="{3ADA36D4-A373-31BE-CAFC-537D1BE28954}"/>
              </a:ext>
            </a:extLst>
          </p:cNvPr>
          <p:cNvSpPr>
            <a:spLocks noGrp="1"/>
          </p:cNvSpPr>
          <p:nvPr>
            <p:ph type="ftr" sz="quarter" idx="11"/>
          </p:nvPr>
        </p:nvSpPr>
        <p:spPr/>
        <p:txBody>
          <a:bodyPr/>
          <a:lstStyle/>
          <a:p>
            <a:endParaRPr lang="en-EG"/>
          </a:p>
        </p:txBody>
      </p:sp>
      <p:sp>
        <p:nvSpPr>
          <p:cNvPr id="5" name="Slide Number Placeholder 4">
            <a:extLst>
              <a:ext uri="{FF2B5EF4-FFF2-40B4-BE49-F238E27FC236}">
                <a16:creationId xmlns:a16="http://schemas.microsoft.com/office/drawing/2014/main" id="{9F3C42FA-20F2-4637-B3D5-AF9955A06B96}"/>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74239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46BDE5-B326-C7D9-92CB-4F45BE7210A7}"/>
              </a:ext>
            </a:extLst>
          </p:cNvPr>
          <p:cNvSpPr>
            <a:spLocks noGrp="1"/>
          </p:cNvSpPr>
          <p:nvPr>
            <p:ph type="dt" sz="half" idx="10"/>
          </p:nvPr>
        </p:nvSpPr>
        <p:spPr/>
        <p:txBody>
          <a:bodyPr/>
          <a:lstStyle/>
          <a:p>
            <a:fld id="{9FFA03EC-26E4-F045-8917-8B9D5B238793}" type="datetimeFigureOut">
              <a:rPr lang="en-EG" smtClean="0"/>
              <a:t>03/05/2024</a:t>
            </a:fld>
            <a:endParaRPr lang="en-EG"/>
          </a:p>
        </p:txBody>
      </p:sp>
      <p:sp>
        <p:nvSpPr>
          <p:cNvPr id="3" name="Footer Placeholder 2">
            <a:extLst>
              <a:ext uri="{FF2B5EF4-FFF2-40B4-BE49-F238E27FC236}">
                <a16:creationId xmlns:a16="http://schemas.microsoft.com/office/drawing/2014/main" id="{06444A77-E37D-1F56-6451-14B53F4DED1E}"/>
              </a:ext>
            </a:extLst>
          </p:cNvPr>
          <p:cNvSpPr>
            <a:spLocks noGrp="1"/>
          </p:cNvSpPr>
          <p:nvPr>
            <p:ph type="ftr" sz="quarter" idx="11"/>
          </p:nvPr>
        </p:nvSpPr>
        <p:spPr/>
        <p:txBody>
          <a:bodyPr/>
          <a:lstStyle/>
          <a:p>
            <a:endParaRPr lang="en-EG"/>
          </a:p>
        </p:txBody>
      </p:sp>
      <p:sp>
        <p:nvSpPr>
          <p:cNvPr id="4" name="Slide Number Placeholder 3">
            <a:extLst>
              <a:ext uri="{FF2B5EF4-FFF2-40B4-BE49-F238E27FC236}">
                <a16:creationId xmlns:a16="http://schemas.microsoft.com/office/drawing/2014/main" id="{D8EF1498-651C-51B2-FFCF-4F9A67683DB7}"/>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3043975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1B93-F24F-269F-DAF9-F5127ACED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Content Placeholder 2">
            <a:extLst>
              <a:ext uri="{FF2B5EF4-FFF2-40B4-BE49-F238E27FC236}">
                <a16:creationId xmlns:a16="http://schemas.microsoft.com/office/drawing/2014/main" id="{166FD437-6E3B-B68C-39E0-6C70BE5A1B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Text Placeholder 3">
            <a:extLst>
              <a:ext uri="{FF2B5EF4-FFF2-40B4-BE49-F238E27FC236}">
                <a16:creationId xmlns:a16="http://schemas.microsoft.com/office/drawing/2014/main" id="{F72E1F60-82FA-8FC8-0997-607059C7D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27289D-5746-5EAA-0F04-A48575A8D857}"/>
              </a:ext>
            </a:extLst>
          </p:cNvPr>
          <p:cNvSpPr>
            <a:spLocks noGrp="1"/>
          </p:cNvSpPr>
          <p:nvPr>
            <p:ph type="dt" sz="half" idx="10"/>
          </p:nvPr>
        </p:nvSpPr>
        <p:spPr/>
        <p:txBody>
          <a:bodyPr/>
          <a:lstStyle/>
          <a:p>
            <a:fld id="{9FFA03EC-26E4-F045-8917-8B9D5B238793}" type="datetimeFigureOut">
              <a:rPr lang="en-EG" smtClean="0"/>
              <a:t>03/05/2024</a:t>
            </a:fld>
            <a:endParaRPr lang="en-EG"/>
          </a:p>
        </p:txBody>
      </p:sp>
      <p:sp>
        <p:nvSpPr>
          <p:cNvPr id="6" name="Footer Placeholder 5">
            <a:extLst>
              <a:ext uri="{FF2B5EF4-FFF2-40B4-BE49-F238E27FC236}">
                <a16:creationId xmlns:a16="http://schemas.microsoft.com/office/drawing/2014/main" id="{FCE86DAD-DB95-641A-3B98-8F5EAF6672A5}"/>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E4E488F5-E21A-30EF-FE5C-1AAC67154472}"/>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3893582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0D9E-1B0D-40CE-1207-99B35335F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Picture Placeholder 2">
            <a:extLst>
              <a:ext uri="{FF2B5EF4-FFF2-40B4-BE49-F238E27FC236}">
                <a16:creationId xmlns:a16="http://schemas.microsoft.com/office/drawing/2014/main" id="{D00B117C-0762-6E13-0DA6-6C4B3F916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G"/>
          </a:p>
        </p:txBody>
      </p:sp>
      <p:sp>
        <p:nvSpPr>
          <p:cNvPr id="4" name="Text Placeholder 3">
            <a:extLst>
              <a:ext uri="{FF2B5EF4-FFF2-40B4-BE49-F238E27FC236}">
                <a16:creationId xmlns:a16="http://schemas.microsoft.com/office/drawing/2014/main" id="{4DAA93F0-497F-EBD0-67D4-6EF02D0188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6B973B-F15D-9A23-F778-8D0526E06DA9}"/>
              </a:ext>
            </a:extLst>
          </p:cNvPr>
          <p:cNvSpPr>
            <a:spLocks noGrp="1"/>
          </p:cNvSpPr>
          <p:nvPr>
            <p:ph type="dt" sz="half" idx="10"/>
          </p:nvPr>
        </p:nvSpPr>
        <p:spPr/>
        <p:txBody>
          <a:bodyPr/>
          <a:lstStyle/>
          <a:p>
            <a:fld id="{9FFA03EC-26E4-F045-8917-8B9D5B238793}" type="datetimeFigureOut">
              <a:rPr lang="en-EG" smtClean="0"/>
              <a:t>03/05/2024</a:t>
            </a:fld>
            <a:endParaRPr lang="en-EG"/>
          </a:p>
        </p:txBody>
      </p:sp>
      <p:sp>
        <p:nvSpPr>
          <p:cNvPr id="6" name="Footer Placeholder 5">
            <a:extLst>
              <a:ext uri="{FF2B5EF4-FFF2-40B4-BE49-F238E27FC236}">
                <a16:creationId xmlns:a16="http://schemas.microsoft.com/office/drawing/2014/main" id="{062D8DC0-A8EF-9255-EDA4-BC127D6F0B46}"/>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D20439DB-7887-AB8F-CF04-7BFB57DF087A}"/>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1683714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2051EC-7EE0-32A3-2192-738E20CA67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EG"/>
          </a:p>
        </p:txBody>
      </p:sp>
      <p:sp>
        <p:nvSpPr>
          <p:cNvPr id="3" name="Text Placeholder 2">
            <a:extLst>
              <a:ext uri="{FF2B5EF4-FFF2-40B4-BE49-F238E27FC236}">
                <a16:creationId xmlns:a16="http://schemas.microsoft.com/office/drawing/2014/main" id="{DF17F314-997B-638B-4942-C5AF63CEDA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E386BA42-930E-22A9-52B7-F91B9D5D1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FA03EC-26E4-F045-8917-8B9D5B238793}" type="datetimeFigureOut">
              <a:rPr lang="en-EG" smtClean="0"/>
              <a:t>03/05/2024</a:t>
            </a:fld>
            <a:endParaRPr lang="en-EG"/>
          </a:p>
        </p:txBody>
      </p:sp>
      <p:sp>
        <p:nvSpPr>
          <p:cNvPr id="5" name="Footer Placeholder 4">
            <a:extLst>
              <a:ext uri="{FF2B5EF4-FFF2-40B4-BE49-F238E27FC236}">
                <a16:creationId xmlns:a16="http://schemas.microsoft.com/office/drawing/2014/main" id="{25152E09-5354-C43C-23F2-07C52A57A5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EG"/>
          </a:p>
        </p:txBody>
      </p:sp>
      <p:sp>
        <p:nvSpPr>
          <p:cNvPr id="6" name="Slide Number Placeholder 5">
            <a:extLst>
              <a:ext uri="{FF2B5EF4-FFF2-40B4-BE49-F238E27FC236}">
                <a16:creationId xmlns:a16="http://schemas.microsoft.com/office/drawing/2014/main" id="{23A1864C-8FCD-1795-3A58-FBF77D348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F07375-9EEF-AA41-9ECB-6FFB1E4EFA4B}" type="slidenum">
              <a:rPr lang="en-EG" smtClean="0"/>
              <a:t>‹#›</a:t>
            </a:fld>
            <a:endParaRPr lang="en-EG"/>
          </a:p>
        </p:txBody>
      </p:sp>
    </p:spTree>
    <p:extLst>
      <p:ext uri="{BB962C8B-B14F-4D97-AF65-F5344CB8AC3E}">
        <p14:creationId xmlns:p14="http://schemas.microsoft.com/office/powerpoint/2010/main" val="1637297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financial graph">
            <a:extLst>
              <a:ext uri="{FF2B5EF4-FFF2-40B4-BE49-F238E27FC236}">
                <a16:creationId xmlns:a16="http://schemas.microsoft.com/office/drawing/2014/main" id="{6FB6E05E-6AFF-FEAB-D9A4-0CF2EF434D3C}"/>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CE94403A-D0D2-EB89-67C4-8954C0059BE6}"/>
              </a:ext>
            </a:extLst>
          </p:cNvPr>
          <p:cNvSpPr>
            <a:spLocks noGrp="1"/>
          </p:cNvSpPr>
          <p:nvPr>
            <p:ph type="ctrTitle"/>
          </p:nvPr>
        </p:nvSpPr>
        <p:spPr>
          <a:xfrm>
            <a:off x="1524000" y="1122362"/>
            <a:ext cx="9144000" cy="2900518"/>
          </a:xfrm>
        </p:spPr>
        <p:txBody>
          <a:bodyPr>
            <a:normAutofit/>
          </a:bodyPr>
          <a:lstStyle/>
          <a:p>
            <a:r>
              <a:rPr lang="en-US" b="1" dirty="0">
                <a:solidFill>
                  <a:srgbClr val="FFFFFF"/>
                </a:solidFill>
              </a:rPr>
              <a:t>Hotel Aggregator Analysis with Power BI</a:t>
            </a:r>
            <a:endParaRPr lang="en-EG" b="1" dirty="0">
              <a:solidFill>
                <a:srgbClr val="FFFFFF"/>
              </a:solidFill>
            </a:endParaRPr>
          </a:p>
        </p:txBody>
      </p:sp>
    </p:spTree>
    <p:extLst>
      <p:ext uri="{BB962C8B-B14F-4D97-AF65-F5344CB8AC3E}">
        <p14:creationId xmlns:p14="http://schemas.microsoft.com/office/powerpoint/2010/main" val="5822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886C-5E48-2B5F-5516-98C6F3AC1212}"/>
              </a:ext>
            </a:extLst>
          </p:cNvPr>
          <p:cNvSpPr>
            <a:spLocks noGrp="1"/>
          </p:cNvSpPr>
          <p:nvPr>
            <p:ph type="title"/>
          </p:nvPr>
        </p:nvSpPr>
        <p:spPr/>
        <p:txBody>
          <a:bodyPr/>
          <a:lstStyle/>
          <a:p>
            <a:r>
              <a:rPr lang="en-US" b="1" dirty="0"/>
              <a:t>Recommendations for Hosts</a:t>
            </a:r>
            <a:endParaRPr lang="en-EG" b="1" dirty="0"/>
          </a:p>
        </p:txBody>
      </p:sp>
      <p:graphicFrame>
        <p:nvGraphicFramePr>
          <p:cNvPr id="17" name="Content Placeholder 2">
            <a:extLst>
              <a:ext uri="{FF2B5EF4-FFF2-40B4-BE49-F238E27FC236}">
                <a16:creationId xmlns:a16="http://schemas.microsoft.com/office/drawing/2014/main" id="{51C8674A-8465-B23D-F7A9-C10781446AF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6231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4886C-5E48-2B5F-5516-98C6F3AC1212}"/>
              </a:ext>
            </a:extLst>
          </p:cNvPr>
          <p:cNvSpPr>
            <a:spLocks noGrp="1"/>
          </p:cNvSpPr>
          <p:nvPr>
            <p:ph type="title"/>
          </p:nvPr>
        </p:nvSpPr>
        <p:spPr>
          <a:xfrm>
            <a:off x="841248" y="256032"/>
            <a:ext cx="10506456" cy="1014984"/>
          </a:xfrm>
        </p:spPr>
        <p:txBody>
          <a:bodyPr anchor="b">
            <a:normAutofit/>
          </a:bodyPr>
          <a:lstStyle/>
          <a:p>
            <a:r>
              <a:rPr lang="en-US" sz="4100" b="1" dirty="0"/>
              <a:t>Recommendations for the Aggregator Platform</a:t>
            </a:r>
            <a:endParaRPr lang="en-EG" sz="4100" b="1"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0415AC4-2A2A-9669-A123-2AB42F529C89}"/>
              </a:ext>
            </a:extLst>
          </p:cNvPr>
          <p:cNvGraphicFramePr>
            <a:graphicFrameLocks noGrp="1"/>
          </p:cNvGraphicFramePr>
          <p:nvPr>
            <p:ph idx="1"/>
            <p:extLst>
              <p:ext uri="{D42A27DB-BD31-4B8C-83A1-F6EECF244321}">
                <p14:modId xmlns:p14="http://schemas.microsoft.com/office/powerpoint/2010/main" val="122094770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7127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2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text on a white background&#10;&#10;Description automatically generated">
            <a:extLst>
              <a:ext uri="{FF2B5EF4-FFF2-40B4-BE49-F238E27FC236}">
                <a16:creationId xmlns:a16="http://schemas.microsoft.com/office/drawing/2014/main" id="{97017448-CF48-2219-F3D9-37497EA3C678}"/>
              </a:ext>
            </a:extLst>
          </p:cNvPr>
          <p:cNvPicPr>
            <a:picLocks noChangeAspect="1"/>
          </p:cNvPicPr>
          <p:nvPr/>
        </p:nvPicPr>
        <p:blipFill>
          <a:blip r:embed="rId2"/>
          <a:stretch>
            <a:fillRect/>
          </a:stretch>
        </p:blipFill>
        <p:spPr>
          <a:xfrm>
            <a:off x="3273239" y="1480837"/>
            <a:ext cx="5025292" cy="3882038"/>
          </a:xfrm>
          <a:prstGeom prst="rect">
            <a:avLst/>
          </a:prstGeom>
          <a:ln>
            <a:noFill/>
          </a:ln>
        </p:spPr>
      </p:pic>
      <p:sp>
        <p:nvSpPr>
          <p:cNvPr id="30" name="Isosceles Triangle 2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435343"/>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8" name="Rectangle 17">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D3DA0-3B5D-5471-B08D-FB922C321738}"/>
              </a:ext>
            </a:extLst>
          </p:cNvPr>
          <p:cNvSpPr>
            <a:spLocks noGrp="1"/>
          </p:cNvSpPr>
          <p:nvPr>
            <p:ph type="title"/>
          </p:nvPr>
        </p:nvSpPr>
        <p:spPr>
          <a:xfrm>
            <a:off x="1099425" y="1238081"/>
            <a:ext cx="4709345" cy="962953"/>
          </a:xfrm>
        </p:spPr>
        <p:txBody>
          <a:bodyPr anchor="b">
            <a:normAutofit/>
          </a:bodyPr>
          <a:lstStyle/>
          <a:p>
            <a:r>
              <a:rPr lang="en-US" sz="3800" b="1"/>
              <a:t>Problem Statement</a:t>
            </a:r>
            <a:endParaRPr lang="en-EG" sz="3800" b="1"/>
          </a:p>
        </p:txBody>
      </p:sp>
      <p:sp>
        <p:nvSpPr>
          <p:cNvPr id="23" name="Rectangle 22">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DAE0A0D-2B50-830D-9FD4-918E47B0FEEB}"/>
              </a:ext>
            </a:extLst>
          </p:cNvPr>
          <p:cNvSpPr>
            <a:spLocks noGrp="1"/>
          </p:cNvSpPr>
          <p:nvPr>
            <p:ph idx="1"/>
          </p:nvPr>
        </p:nvSpPr>
        <p:spPr>
          <a:xfrm>
            <a:off x="1100736" y="2508105"/>
            <a:ext cx="4709345" cy="3632493"/>
          </a:xfrm>
        </p:spPr>
        <p:txBody>
          <a:bodyPr anchor="ctr">
            <a:normAutofit/>
          </a:bodyPr>
          <a:lstStyle/>
          <a:p>
            <a:pPr marL="0" indent="0">
              <a:buNone/>
            </a:pPr>
            <a:r>
              <a:rPr lang="en-US" sz="1700"/>
              <a:t>The objective of this internship project is to conduct an in-depth analysis of a dataset comprising hotel aggregator listings using Power BI. The dataset includes diverse attributes related to listings, hosts, reviews, and availability. The primary aim is to develop comprehensive visualizations and insights to uncover trends, patterns, and factors influencing the performance of these listings. Through Power BI, interns will explore key metrics such as pricing, availability, host characteristics, and review scores to derive actionable insights aimed at enhancing the overall quality and competitiveness of the listings.</a:t>
            </a:r>
            <a:endParaRPr lang="en-EG" sz="1700"/>
          </a:p>
        </p:txBody>
      </p:sp>
      <p:pic>
        <p:nvPicPr>
          <p:cNvPr id="5" name="Picture 4" descr="A person holding a clipboard and pointing at a question mark&#10;&#10;Description automatically generated">
            <a:extLst>
              <a:ext uri="{FF2B5EF4-FFF2-40B4-BE49-F238E27FC236}">
                <a16:creationId xmlns:a16="http://schemas.microsoft.com/office/drawing/2014/main" id="{00225AC4-BA43-BEA0-8A3E-E25D64756122}"/>
              </a:ext>
            </a:extLst>
          </p:cNvPr>
          <p:cNvPicPr>
            <a:picLocks noChangeAspect="1"/>
          </p:cNvPicPr>
          <p:nvPr/>
        </p:nvPicPr>
        <p:blipFill rotWithShape="1">
          <a:blip r:embed="rId2"/>
          <a:srcRect r="10367" b="-1"/>
          <a:stretch/>
        </p:blipFill>
        <p:spPr>
          <a:xfrm>
            <a:off x="6538366" y="1383738"/>
            <a:ext cx="4929098" cy="4756870"/>
          </a:xfrm>
          <a:prstGeom prst="rect">
            <a:avLst/>
          </a:prstGeom>
        </p:spPr>
      </p:pic>
    </p:spTree>
    <p:extLst>
      <p:ext uri="{BB962C8B-B14F-4D97-AF65-F5344CB8AC3E}">
        <p14:creationId xmlns:p14="http://schemas.microsoft.com/office/powerpoint/2010/main" val="181288266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07F70-E75E-D958-0136-FBF5C0609068}"/>
              </a:ext>
            </a:extLst>
          </p:cNvPr>
          <p:cNvSpPr>
            <a:spLocks noGrp="1"/>
          </p:cNvSpPr>
          <p:nvPr>
            <p:ph type="title"/>
          </p:nvPr>
        </p:nvSpPr>
        <p:spPr>
          <a:xfrm>
            <a:off x="761803" y="350196"/>
            <a:ext cx="4646904" cy="1624520"/>
          </a:xfrm>
        </p:spPr>
        <p:txBody>
          <a:bodyPr anchor="ctr">
            <a:normAutofit/>
          </a:bodyPr>
          <a:lstStyle/>
          <a:p>
            <a:r>
              <a:rPr lang="en-US" sz="4000" b="1"/>
              <a:t>Dataset Description</a:t>
            </a:r>
            <a:endParaRPr lang="en-EG" sz="4000" b="1"/>
          </a:p>
        </p:txBody>
      </p:sp>
      <p:sp>
        <p:nvSpPr>
          <p:cNvPr id="3" name="Content Placeholder 2">
            <a:extLst>
              <a:ext uri="{FF2B5EF4-FFF2-40B4-BE49-F238E27FC236}">
                <a16:creationId xmlns:a16="http://schemas.microsoft.com/office/drawing/2014/main" id="{0364E9F4-580D-BD66-3FF4-55AED664EC27}"/>
              </a:ext>
            </a:extLst>
          </p:cNvPr>
          <p:cNvSpPr>
            <a:spLocks noGrp="1"/>
          </p:cNvSpPr>
          <p:nvPr>
            <p:ph idx="1"/>
          </p:nvPr>
        </p:nvSpPr>
        <p:spPr>
          <a:xfrm>
            <a:off x="761802" y="2743200"/>
            <a:ext cx="4646905" cy="3613149"/>
          </a:xfrm>
        </p:spPr>
        <p:txBody>
          <a:bodyPr anchor="ctr">
            <a:normAutofit/>
          </a:bodyPr>
          <a:lstStyle/>
          <a:p>
            <a:pPr marL="0" indent="0">
              <a:buNone/>
            </a:pPr>
            <a:r>
              <a:rPr lang="en-US" sz="2000"/>
              <a:t>The dataset includes various attributes such as unique identifiers for listings and hosts, URLs, descriptions, neighborhood overviews, picture URLs, and numerous other details capturing information about hosts, location, property types, room details, amenities, pricing, availability, reviews, and other relevant factors.</a:t>
            </a:r>
            <a:br>
              <a:rPr lang="en-US" sz="2000"/>
            </a:br>
            <a:endParaRPr lang="en-EG" sz="2000"/>
          </a:p>
        </p:txBody>
      </p:sp>
      <p:pic>
        <p:nvPicPr>
          <p:cNvPr id="5" name="Picture 4" descr="A computer generated image of a cube&#10;&#10;Description automatically generated">
            <a:extLst>
              <a:ext uri="{FF2B5EF4-FFF2-40B4-BE49-F238E27FC236}">
                <a16:creationId xmlns:a16="http://schemas.microsoft.com/office/drawing/2014/main" id="{6F4A564C-58FC-8F8D-8C96-CD311A2C22B7}"/>
              </a:ext>
            </a:extLst>
          </p:cNvPr>
          <p:cNvPicPr>
            <a:picLocks noChangeAspect="1"/>
          </p:cNvPicPr>
          <p:nvPr/>
        </p:nvPicPr>
        <p:blipFill rotWithShape="1">
          <a:blip r:embed="rId2"/>
          <a:srcRect t="20495" r="1" b="1"/>
          <a:stretch/>
        </p:blipFill>
        <p:spPr>
          <a:xfrm>
            <a:off x="6096000" y="1"/>
            <a:ext cx="6102825" cy="6858000"/>
          </a:xfrm>
          <a:prstGeom prst="rect">
            <a:avLst/>
          </a:prstGeom>
        </p:spPr>
      </p:pic>
    </p:spTree>
    <p:extLst>
      <p:ext uri="{BB962C8B-B14F-4D97-AF65-F5344CB8AC3E}">
        <p14:creationId xmlns:p14="http://schemas.microsoft.com/office/powerpoint/2010/main" val="74202964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a map&#10;&#10;Description automatically generated">
            <a:extLst>
              <a:ext uri="{FF2B5EF4-FFF2-40B4-BE49-F238E27FC236}">
                <a16:creationId xmlns:a16="http://schemas.microsoft.com/office/drawing/2014/main" id="{8161837A-17E0-1E52-2DB1-31C6DAD80017}"/>
              </a:ext>
            </a:extLst>
          </p:cNvPr>
          <p:cNvPicPr>
            <a:picLocks noChangeAspect="1"/>
          </p:cNvPicPr>
          <p:nvPr/>
        </p:nvPicPr>
        <p:blipFill rotWithShape="1">
          <a:blip r:embed="rId2"/>
          <a:srcRect t="1334"/>
          <a:stretch/>
        </p:blipFill>
        <p:spPr>
          <a:xfrm>
            <a:off x="20" y="1282"/>
            <a:ext cx="12191980" cy="6856718"/>
          </a:xfrm>
          <a:prstGeom prst="rect">
            <a:avLst/>
          </a:prstGeom>
        </p:spPr>
      </p:pic>
    </p:spTree>
    <p:extLst>
      <p:ext uri="{BB962C8B-B14F-4D97-AF65-F5344CB8AC3E}">
        <p14:creationId xmlns:p14="http://schemas.microsoft.com/office/powerpoint/2010/main" val="10694834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white paper with a graph and text&#10;&#10;Description automatically generated">
            <a:extLst>
              <a:ext uri="{FF2B5EF4-FFF2-40B4-BE49-F238E27FC236}">
                <a16:creationId xmlns:a16="http://schemas.microsoft.com/office/drawing/2014/main" id="{AA023B4F-DC37-EAC4-38E8-AC0F8F11B20E}"/>
              </a:ext>
            </a:extLst>
          </p:cNvPr>
          <p:cNvPicPr>
            <a:picLocks noGrp="1" noChangeAspect="1"/>
          </p:cNvPicPr>
          <p:nvPr>
            <p:ph idx="1"/>
          </p:nvPr>
        </p:nvPicPr>
        <p:blipFill rotWithShape="1">
          <a:blip r:embed="rId2"/>
          <a:srcRect r="-2" b="1368"/>
          <a:stretch/>
        </p:blipFill>
        <p:spPr>
          <a:xfrm>
            <a:off x="-6588" y="10"/>
            <a:ext cx="12198588" cy="6857990"/>
          </a:xfrm>
          <a:prstGeom prst="rect">
            <a:avLst/>
          </a:prstGeom>
        </p:spPr>
      </p:pic>
    </p:spTree>
    <p:extLst>
      <p:ext uri="{BB962C8B-B14F-4D97-AF65-F5344CB8AC3E}">
        <p14:creationId xmlns:p14="http://schemas.microsoft.com/office/powerpoint/2010/main" val="1716970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lose-up of a chart&#10;&#10;Description automatically generated">
            <a:extLst>
              <a:ext uri="{FF2B5EF4-FFF2-40B4-BE49-F238E27FC236}">
                <a16:creationId xmlns:a16="http://schemas.microsoft.com/office/drawing/2014/main" id="{EA3DF2B9-B686-55BE-7D95-96B191CBC53E}"/>
              </a:ext>
            </a:extLst>
          </p:cNvPr>
          <p:cNvPicPr>
            <a:picLocks noGrp="1" noChangeAspect="1"/>
          </p:cNvPicPr>
          <p:nvPr>
            <p:ph idx="1"/>
          </p:nvPr>
        </p:nvPicPr>
        <p:blipFill rotWithShape="1">
          <a:blip r:embed="rId2"/>
          <a:srcRect t="1334"/>
          <a:stretch/>
        </p:blipFill>
        <p:spPr>
          <a:xfrm>
            <a:off x="20" y="1282"/>
            <a:ext cx="12191980" cy="6856718"/>
          </a:xfrm>
          <a:prstGeom prst="rect">
            <a:avLst/>
          </a:prstGeom>
        </p:spPr>
      </p:pic>
    </p:spTree>
    <p:extLst>
      <p:ext uri="{BB962C8B-B14F-4D97-AF65-F5344CB8AC3E}">
        <p14:creationId xmlns:p14="http://schemas.microsoft.com/office/powerpoint/2010/main" val="1226847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8FE36-D5B6-9C22-1EA1-65767E120AB6}"/>
              </a:ext>
            </a:extLst>
          </p:cNvPr>
          <p:cNvSpPr>
            <a:spLocks noGrp="1"/>
          </p:cNvSpPr>
          <p:nvPr>
            <p:ph type="title"/>
          </p:nvPr>
        </p:nvSpPr>
        <p:spPr/>
        <p:txBody>
          <a:bodyPr/>
          <a:lstStyle/>
          <a:p>
            <a:endParaRPr lang="en-EG"/>
          </a:p>
        </p:txBody>
      </p:sp>
      <p:pic>
        <p:nvPicPr>
          <p:cNvPr id="5" name="Content Placeholder 4" descr="A screenshot of a graph&#10;&#10;Description automatically generated">
            <a:extLst>
              <a:ext uri="{FF2B5EF4-FFF2-40B4-BE49-F238E27FC236}">
                <a16:creationId xmlns:a16="http://schemas.microsoft.com/office/drawing/2014/main" id="{B0580D7D-CE67-78AD-2A7E-9ABEDC5C20F4}"/>
              </a:ext>
            </a:extLst>
          </p:cNvPr>
          <p:cNvPicPr>
            <a:picLocks noGrp="1" noChangeAspect="1"/>
          </p:cNvPicPr>
          <p:nvPr>
            <p:ph idx="1"/>
          </p:nvPr>
        </p:nvPicPr>
        <p:blipFill>
          <a:blip r:embed="rId3"/>
          <a:stretch>
            <a:fillRect/>
          </a:stretch>
        </p:blipFill>
        <p:spPr>
          <a:xfrm>
            <a:off x="-1" y="0"/>
            <a:ext cx="12192001" cy="6944498"/>
          </a:xfrm>
        </p:spPr>
      </p:pic>
    </p:spTree>
    <p:extLst>
      <p:ext uri="{BB962C8B-B14F-4D97-AF65-F5344CB8AC3E}">
        <p14:creationId xmlns:p14="http://schemas.microsoft.com/office/powerpoint/2010/main" val="4114389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aph on a white background&#10;&#10;Description automatically generated">
            <a:extLst>
              <a:ext uri="{FF2B5EF4-FFF2-40B4-BE49-F238E27FC236}">
                <a16:creationId xmlns:a16="http://schemas.microsoft.com/office/drawing/2014/main" id="{6B875BBA-932C-DDB7-5C15-0935E67CF933}"/>
              </a:ext>
            </a:extLst>
          </p:cNvPr>
          <p:cNvPicPr>
            <a:picLocks noGrp="1" noChangeAspect="1"/>
          </p:cNvPicPr>
          <p:nvPr>
            <p:ph idx="1"/>
          </p:nvPr>
        </p:nvPicPr>
        <p:blipFill rotWithShape="1">
          <a:blip r:embed="rId2"/>
          <a:srcRect t="1334"/>
          <a:stretch/>
        </p:blipFill>
        <p:spPr>
          <a:xfrm>
            <a:off x="20" y="1282"/>
            <a:ext cx="12191980" cy="6856718"/>
          </a:xfrm>
          <a:prstGeom prst="rect">
            <a:avLst/>
          </a:prstGeom>
        </p:spPr>
      </p:pic>
    </p:spTree>
    <p:extLst>
      <p:ext uri="{BB962C8B-B14F-4D97-AF65-F5344CB8AC3E}">
        <p14:creationId xmlns:p14="http://schemas.microsoft.com/office/powerpoint/2010/main" val="556943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593F-EE30-0018-4DF1-5A4C7B3D7020}"/>
              </a:ext>
            </a:extLst>
          </p:cNvPr>
          <p:cNvSpPr>
            <a:spLocks noGrp="1"/>
          </p:cNvSpPr>
          <p:nvPr>
            <p:ph type="title"/>
          </p:nvPr>
        </p:nvSpPr>
        <p:spPr/>
        <p:txBody>
          <a:bodyPr/>
          <a:lstStyle/>
          <a:p>
            <a:endParaRPr lang="en-EG"/>
          </a:p>
        </p:txBody>
      </p:sp>
      <p:pic>
        <p:nvPicPr>
          <p:cNvPr id="5" name="Content Placeholder 4" descr="A screenshot of a graph&#10;&#10;Description automatically generated">
            <a:extLst>
              <a:ext uri="{FF2B5EF4-FFF2-40B4-BE49-F238E27FC236}">
                <a16:creationId xmlns:a16="http://schemas.microsoft.com/office/drawing/2014/main" id="{579E6415-D080-1078-E0AA-1D9C215A20B8}"/>
              </a:ext>
            </a:extLst>
          </p:cNvPr>
          <p:cNvPicPr>
            <a:picLocks noGrp="1" noChangeAspect="1"/>
          </p:cNvPicPr>
          <p:nvPr>
            <p:ph idx="1"/>
          </p:nvPr>
        </p:nvPicPr>
        <p:blipFill>
          <a:blip r:embed="rId2"/>
          <a:stretch>
            <a:fillRect/>
          </a:stretch>
        </p:blipFill>
        <p:spPr>
          <a:xfrm>
            <a:off x="0" y="0"/>
            <a:ext cx="12192000" cy="6944498"/>
          </a:xfrm>
        </p:spPr>
      </p:pic>
    </p:spTree>
    <p:extLst>
      <p:ext uri="{BB962C8B-B14F-4D97-AF65-F5344CB8AC3E}">
        <p14:creationId xmlns:p14="http://schemas.microsoft.com/office/powerpoint/2010/main" val="962055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430</Words>
  <Application>Microsoft Macintosh PowerPoint</Application>
  <PresentationFormat>Widescreen</PresentationFormat>
  <Paragraphs>15</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Hotel Aggregator Analysis with Power BI</vt:lpstr>
      <vt:lpstr>Problem Statement</vt:lpstr>
      <vt:lpstr>Dataset Description</vt:lpstr>
      <vt:lpstr>PowerPoint Presentation</vt:lpstr>
      <vt:lpstr>PowerPoint Presentation</vt:lpstr>
      <vt:lpstr>PowerPoint Presentation</vt:lpstr>
      <vt:lpstr>PowerPoint Presentation</vt:lpstr>
      <vt:lpstr>PowerPoint Presentation</vt:lpstr>
      <vt:lpstr>PowerPoint Presentation</vt:lpstr>
      <vt:lpstr>Recommendations for Hosts</vt:lpstr>
      <vt:lpstr>Recommendations for the Aggregator Platform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Aggregator Analysis with Power BI</dc:title>
  <dc:creator>AdhamElhalwagi</dc:creator>
  <cp:lastModifiedBy>AdhamElhalwagi</cp:lastModifiedBy>
  <cp:revision>2</cp:revision>
  <dcterms:created xsi:type="dcterms:W3CDTF">2024-05-03T13:13:51Z</dcterms:created>
  <dcterms:modified xsi:type="dcterms:W3CDTF">2024-05-03T15:21:25Z</dcterms:modified>
</cp:coreProperties>
</file>